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1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Masters/slideMaster5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1.xml" ContentType="application/vnd.openxmlformats-officedocument.presentationml.slideLayout+xml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27"/>
  </p:notesMasterIdLst>
  <p:sldIdLst>
    <p:sldId id="258" r:id="rId6"/>
    <p:sldId id="263" r:id="rId7"/>
    <p:sldId id="316" r:id="rId8"/>
    <p:sldId id="347" r:id="rId9"/>
    <p:sldId id="348" r:id="rId10"/>
    <p:sldId id="349" r:id="rId11"/>
    <p:sldId id="368" r:id="rId12"/>
    <p:sldId id="355" r:id="rId13"/>
    <p:sldId id="370" r:id="rId14"/>
    <p:sldId id="371" r:id="rId15"/>
    <p:sldId id="356" r:id="rId16"/>
    <p:sldId id="318" r:id="rId17"/>
    <p:sldId id="332" r:id="rId18"/>
    <p:sldId id="369" r:id="rId19"/>
    <p:sldId id="362" r:id="rId20"/>
    <p:sldId id="358" r:id="rId21"/>
    <p:sldId id="367" r:id="rId22"/>
    <p:sldId id="360" r:id="rId23"/>
    <p:sldId id="365" r:id="rId24"/>
    <p:sldId id="265" r:id="rId25"/>
    <p:sldId id="264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1" autoAdjust="0"/>
    <p:restoredTop sz="91052" autoAdjust="0"/>
  </p:normalViewPr>
  <p:slideViewPr>
    <p:cSldViewPr>
      <p:cViewPr>
        <p:scale>
          <a:sx n="80" d="100"/>
          <a:sy n="80" d="100"/>
        </p:scale>
        <p:origin x="-1456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F4516-EAE2-4F2B-9824-945763088DCC}" type="datetimeFigureOut">
              <a:rPr lang="nl-NL" smtClean="0"/>
              <a:pPr/>
              <a:t>14-06-2018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76AC4-BEF9-4A65-97A0-EAC303BCB1F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599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10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12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16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17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19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20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2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Ervaringen</a:t>
            </a:r>
            <a:r>
              <a:rPr lang="nl-NL" baseline="0" dirty="0" smtClean="0"/>
              <a:t> /feedback 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21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7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91B18-2CCB-B749-88AF-672394521524}" type="slidenum">
              <a:rPr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700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543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592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141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7531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072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0840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226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6243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93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28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995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033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477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159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3820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8831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5607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2686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0745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4789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006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1951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6833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0300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9643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3162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9483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6566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5796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5062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453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63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0417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409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708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9397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570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6812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5527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15692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2301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7806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080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6568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3507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207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027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7877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8250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84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2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842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931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211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276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081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198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67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F461E65-CD68-AA4C-B11F-D5CBF392C7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14-06-2018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FB06029-C127-F54A-9CE9-DB274284BF51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28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4" Type="http://schemas.openxmlformats.org/officeDocument/2006/relationships/image" Target="../media/image1.png"/><Relationship Id="rId5" Type="http://schemas.openxmlformats.org/officeDocument/2006/relationships/image" Target="../media/image2.pdf"/><Relationship Id="rId6" Type="http://schemas.openxmlformats.org/officeDocument/2006/relationships/image" Target="../media/image2.png"/><Relationship Id="rId7" Type="http://schemas.openxmlformats.org/officeDocument/2006/relationships/image" Target="../media/image3.pdf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7" Type="http://schemas.openxmlformats.org/officeDocument/2006/relationships/image" Target="../media/image11.pd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5" Type="http://schemas.openxmlformats.org/officeDocument/2006/relationships/image" Target="../media/image7.pdf"/><Relationship Id="rId6" Type="http://schemas.openxmlformats.org/officeDocument/2006/relationships/image" Target="../media/image8.png"/><Relationship Id="rId7" Type="http://schemas.openxmlformats.org/officeDocument/2006/relationships/image" Target="../media/image9.pdf"/><Relationship Id="rId8" Type="http://schemas.openxmlformats.org/officeDocument/2006/relationships/image" Target="../media/image10.png"/><Relationship Id="rId9" Type="http://schemas.openxmlformats.org/officeDocument/2006/relationships/image" Target="../media/image11.pdf"/><Relationship Id="rId10" Type="http://schemas.openxmlformats.org/officeDocument/2006/relationships/image" Target="../media/image12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7" Type="http://schemas.openxmlformats.org/officeDocument/2006/relationships/image" Target="../media/image11.pdf"/><Relationship Id="rId8" Type="http://schemas.openxmlformats.org/officeDocument/2006/relationships/image" Target="../media/image12.png"/><Relationship Id="rId9" Type="http://schemas.openxmlformats.org/officeDocument/2006/relationships/image" Target="../media/image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28.pdf"/><Relationship Id="rId6" Type="http://schemas.openxmlformats.org/officeDocument/2006/relationships/image" Target="../media/image29.png"/><Relationship Id="rId7" Type="http://schemas.openxmlformats.org/officeDocument/2006/relationships/image" Target="../media/image30.pdf"/><Relationship Id="rId8" Type="http://schemas.openxmlformats.org/officeDocument/2006/relationships/image" Target="../media/image31.png"/><Relationship Id="rId9" Type="http://schemas.openxmlformats.org/officeDocument/2006/relationships/image" Target="../media/image32.pdf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4" Type="http://schemas.openxmlformats.org/officeDocument/2006/relationships/image" Target="../media/image6.pn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7" Type="http://schemas.openxmlformats.org/officeDocument/2006/relationships/image" Target="../media/image11.pd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511300" y="3602564"/>
            <a:ext cx="6121400" cy="20828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130300" y="1430871"/>
            <a:ext cx="6883400" cy="25654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511300" y="3766801"/>
            <a:ext cx="6000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nl-NL" sz="5400" b="1" dirty="0" smtClean="0">
                <a:solidFill>
                  <a:prstClr val="black"/>
                </a:solidFill>
              </a:rPr>
              <a:t>Area M # 12</a:t>
            </a:r>
          </a:p>
          <a:p>
            <a:pPr defTabSz="457200"/>
            <a:r>
              <a:rPr lang="nl-NL" sz="5400" b="1" dirty="0" smtClean="0">
                <a:solidFill>
                  <a:prstClr val="black"/>
                </a:solidFill>
              </a:rPr>
              <a:t>11-06-2018</a:t>
            </a:r>
            <a:endParaRPr lang="nl-NL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5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141155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Hoe werkt het precies?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Stel je verandert van mening na keuzemoment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199"/>
            <a:ext cx="8229600" cy="46371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 smtClean="0"/>
              <a:t>Stel dat je wel hebt gekozen, maar toch niet wilt gaan wonen op Area M. </a:t>
            </a:r>
          </a:p>
          <a:p>
            <a:pPr lvl="1"/>
            <a:r>
              <a:rPr lang="nl-NL" sz="2200" dirty="0" smtClean="0"/>
              <a:t>Dat kan, maar je krijgt de € 500,- niet retour.</a:t>
            </a:r>
          </a:p>
          <a:p>
            <a:r>
              <a:rPr lang="nl-NL" sz="2600" dirty="0" smtClean="0"/>
              <a:t>Indien er al op verzoek specifieke woningaanpassingen zijn gerealiseerd of zover in voorbereiding dat hier al kosten voor gemaakt zijn, dan kunnen hier financiële consequenties voor je aan verbonden zijn.</a:t>
            </a:r>
          </a:p>
          <a:p>
            <a:r>
              <a:rPr lang="nl-NL" sz="2600" dirty="0" smtClean="0"/>
              <a:t>Eventueel alsnog vrij te komen woningen worden bij </a:t>
            </a:r>
            <a:br>
              <a:rPr lang="nl-NL" sz="2600" dirty="0" smtClean="0"/>
            </a:br>
            <a:r>
              <a:rPr lang="nl-NL" sz="2600" dirty="0" smtClean="0"/>
              <a:t>het volgende keuzemoment aangeboden.</a:t>
            </a:r>
          </a:p>
          <a:p>
            <a:pPr marL="0" indent="0">
              <a:buNone/>
            </a:pPr>
            <a:endParaRPr lang="nl-NL" sz="2600" dirty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5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81573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Wat vinden jullie van dit voorstel?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800" b="1" dirty="0" smtClean="0"/>
              <a:t>Hebben jullie nog vragen of opmerkingen? </a:t>
            </a:r>
          </a:p>
          <a:p>
            <a:pPr marL="0" indent="0">
              <a:buNone/>
            </a:pPr>
            <a:endParaRPr lang="nl-NL" sz="2200" dirty="0" smtClean="0"/>
          </a:p>
          <a:p>
            <a:pPr marL="0" indent="0">
              <a:buNone/>
            </a:pPr>
            <a:r>
              <a:rPr lang="nl-NL" sz="2200" dirty="0" smtClean="0"/>
              <a:t>Wonen Zuid werkt voor het eerst met dit EM punten systeem. </a:t>
            </a:r>
          </a:p>
          <a:p>
            <a:pPr marL="0" indent="0">
              <a:buNone/>
            </a:pPr>
            <a:r>
              <a:rPr lang="nl-NL" sz="2200" dirty="0" smtClean="0"/>
              <a:t>Hoewel we zorgvuldig hebben nagedacht over dit concept voorstel, kan het zijn dat we bij nadere uitwerking het voorstel nog willen verfijnen en aanpassen. </a:t>
            </a:r>
          </a:p>
          <a:p>
            <a:pPr marL="0" indent="0">
              <a:buNone/>
            </a:pPr>
            <a:r>
              <a:rPr lang="nl-NL" sz="2200" dirty="0" smtClean="0"/>
              <a:t>We houden ons  daarom het recht voor om, bv. n.a.v. vragen of opmerkingen van vandaag, de voorgestelde werkwijze nog te wijzigen. Uiteraard communiceren we dat dan tijdig.</a:t>
            </a: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96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96011" y="0"/>
            <a:ext cx="9276523" cy="695739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394450" y="6263216"/>
            <a:ext cx="1154430" cy="3429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816177" y="5329763"/>
            <a:ext cx="2320290" cy="857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300192" y="436683"/>
            <a:ext cx="1836275" cy="8157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Deel 2.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Hoe worden de overige en toekomstige vrijkomende woningen verhuurd?  </a:t>
            </a: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sz="3300" b="1" i="1" dirty="0" smtClean="0">
                <a:solidFill>
                  <a:schemeClr val="bg1"/>
                </a:solidFill>
              </a:rPr>
              <a:t>Zowel evt. bij eerste huurders bij gebrek aan EM punt leden, als na huuropzeggingen in toekomst.</a:t>
            </a:r>
            <a:br>
              <a:rPr lang="nl-NL" sz="3300" b="1" i="1" dirty="0" smtClean="0">
                <a:solidFill>
                  <a:schemeClr val="bg1"/>
                </a:solidFill>
              </a:rPr>
            </a:br>
            <a:endParaRPr lang="nl-NL" sz="33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76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151216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Weten jullie nog? 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err="1" smtClean="0">
                <a:solidFill>
                  <a:schemeClr val="bg1"/>
                </a:solidFill>
              </a:rPr>
              <a:t>Swipe</a:t>
            </a:r>
            <a:r>
              <a:rPr lang="nl-NL" sz="3600" dirty="0" smtClean="0">
                <a:solidFill>
                  <a:schemeClr val="bg1"/>
                </a:solidFill>
              </a:rPr>
              <a:t> vraag: Hoe/ met wie wil je wonen?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8084"/>
          <a:stretch/>
        </p:blipFill>
        <p:spPr bwMode="auto">
          <a:xfrm>
            <a:off x="4434698" y="2204862"/>
            <a:ext cx="2581629" cy="260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537" y="2204863"/>
            <a:ext cx="2605987" cy="260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344119" y="2204862"/>
            <a:ext cx="158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83% van de mensen koos in de </a:t>
            </a:r>
            <a:r>
              <a:rPr lang="nl-NL" dirty="0" err="1" smtClean="0"/>
              <a:t>swipe</a:t>
            </a:r>
            <a:r>
              <a:rPr lang="nl-NL" dirty="0" smtClean="0"/>
              <a:t> enquête voor een gemixt gezelschap buren.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249466" y="2907691"/>
            <a:ext cx="115212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Bewoners met dezelfde leefstijl 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5220072" y="2923774"/>
            <a:ext cx="122413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smtClean="0"/>
              <a:t>Van alles wat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402250" y="483732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Welke mix bewoners zoeken we? Wat mogen (of moeten?) verschillen zijn? </a:t>
            </a:r>
            <a:br>
              <a:rPr lang="nl-NL" b="1" dirty="0" smtClean="0"/>
            </a:br>
            <a:r>
              <a:rPr lang="nl-NL" b="1" dirty="0" smtClean="0"/>
              <a:t>En welke kernwaarden zorgen voor verbinding?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06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Passend bij ons DNA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14987"/>
            <a:ext cx="7554572" cy="419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755576" y="5373216"/>
            <a:ext cx="7554572" cy="81573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chemeClr val="bg1"/>
                </a:solidFill>
              </a:rPr>
              <a:t>Wie zijn wij? Plak 2 stickers op de wand bij de 2 kenmerken die het meest op jou van toepassing zijn/ jou het meest aanspreken. </a:t>
            </a:r>
            <a:endParaRPr lang="nl-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75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81573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Kader. 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Wat kan wel en wat niet.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 smtClean="0"/>
              <a:t>De verhuur is verantwoordelijkheid van Wonen Zuid en wordt uitgevoerd door Wonen Zuid.</a:t>
            </a:r>
          </a:p>
          <a:p>
            <a:r>
              <a:rPr lang="nl-NL" sz="2200" dirty="0"/>
              <a:t>We willen de eerste 3 tot 5 jaren maatwerk bieden voor dit unieke project om het concept en merk Area M te versterken en te borgen, maar wel transparant en objectief blijven. We zullen dit tussentijds evalueren en indien nodig kan dit worden bijgesteld.</a:t>
            </a:r>
          </a:p>
          <a:p>
            <a:r>
              <a:rPr lang="nl-NL" sz="2200" dirty="0" smtClean="0"/>
              <a:t>Het moet voldoen aan wet- en regelgeving (stel dat er in toekomst aanscherpingen komen, dan kan zijn dat we beleid moeten aanpassen).</a:t>
            </a:r>
            <a:r>
              <a:rPr lang="nl-NL" sz="2200" dirty="0"/>
              <a:t> </a:t>
            </a:r>
            <a:endParaRPr lang="nl-NL" sz="2200" dirty="0" smtClean="0"/>
          </a:p>
          <a:p>
            <a:r>
              <a:rPr lang="nl-NL" sz="2200" dirty="0" smtClean="0"/>
              <a:t>We kunnen als corporatie geen echte hekken zetten om woningen (beperkte weigeringsgronden) en we zullen geen woningen leeg laten staan in afwachting van de meest ideale kandidaat.  </a:t>
            </a:r>
          </a:p>
          <a:p>
            <a:r>
              <a:rPr lang="nl-NL" sz="2200" dirty="0" smtClean="0"/>
              <a:t>Voor </a:t>
            </a:r>
            <a:r>
              <a:rPr lang="nl-NL" sz="2200" dirty="0"/>
              <a:t>de overige woningen en toekomstig vrij te komen woningen, voldoen aan wetgeving ‘Passend Toewijzen’. D.w.z. dat de woningen met een huurprijs &lt; aftoppingsgrenzen, in principe worden verhuurd aan mensen die huurtoeslaggerechtigd zijn, conform beleid Wonen Zuid. </a:t>
            </a:r>
          </a:p>
          <a:p>
            <a:endParaRPr lang="nl-NL" sz="2200" dirty="0" smtClean="0"/>
          </a:p>
          <a:p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01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040560" cy="141156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Ga in groepjes aan de slag. Wie willen we er nog bij?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We bepalen eerst op welke ondervertegenwoordigde DNA kenmerken we ons nog extra gaan focussen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Dan verdelen we ons in groepjes wie met welk kenmerk aan de slag gaat.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Maak daarop afgestemd een fictief persoon</a:t>
            </a:r>
            <a:r>
              <a:rPr lang="nl-NL" sz="2200" dirty="0"/>
              <a:t> </a:t>
            </a:r>
            <a:r>
              <a:rPr lang="nl-NL" sz="2200" dirty="0" smtClean="0"/>
              <a:t>op een flip over vel.</a:t>
            </a:r>
          </a:p>
          <a:p>
            <a:pPr marL="857250" lvl="1" indent="-457200">
              <a:buFont typeface="+mj-lt"/>
              <a:buAutoNum type="arabicPeriod"/>
            </a:pPr>
            <a:r>
              <a:rPr lang="nl-NL" sz="1800" dirty="0" smtClean="0"/>
              <a:t>Wie is hij/zij? Geef naam en gezicht! (gebruik de tijdschriften)</a:t>
            </a:r>
            <a:r>
              <a:rPr lang="nl-NL" sz="1800" dirty="0"/>
              <a:t/>
            </a:r>
            <a:br>
              <a:rPr lang="nl-NL" sz="1800" dirty="0"/>
            </a:br>
            <a:r>
              <a:rPr lang="nl-NL" sz="1800" dirty="0" smtClean="0"/>
              <a:t>Leeftijd, gezinssamenstelling, studie/beroep, </a:t>
            </a:r>
            <a:r>
              <a:rPr lang="nl-NL" sz="1800" dirty="0" err="1" smtClean="0"/>
              <a:t>hobbies</a:t>
            </a:r>
            <a:r>
              <a:rPr lang="nl-NL" sz="1800" dirty="0" smtClean="0"/>
              <a:t> etc.</a:t>
            </a:r>
            <a:endParaRPr lang="nl-NL" sz="1800" dirty="0"/>
          </a:p>
          <a:p>
            <a:pPr marL="857250" lvl="1" indent="-457200">
              <a:buFont typeface="+mj-lt"/>
              <a:buAutoNum type="arabicPeriod"/>
            </a:pPr>
            <a:r>
              <a:rPr lang="nl-NL" sz="1800" dirty="0"/>
              <a:t>Wat is het voor een type en karakter?</a:t>
            </a:r>
          </a:p>
          <a:p>
            <a:pPr marL="857250" lvl="1" indent="-457200">
              <a:buFont typeface="+mj-lt"/>
              <a:buAutoNum type="arabicPeriod"/>
            </a:pPr>
            <a:r>
              <a:rPr lang="nl-NL" sz="1800" dirty="0"/>
              <a:t>Wat vindt deze persoon belangrijk? Waar hecht hij/zij waarde aan?</a:t>
            </a:r>
          </a:p>
          <a:p>
            <a:pPr marL="857250" lvl="1" indent="-457200">
              <a:buFont typeface="+mj-lt"/>
              <a:buAutoNum type="arabicPeriod"/>
            </a:pPr>
            <a:r>
              <a:rPr lang="nl-NL" sz="1800" dirty="0"/>
              <a:t>Waarom zou hij/zij geïnteresseerd kunnen zijn in wonen op Area M?</a:t>
            </a:r>
          </a:p>
          <a:p>
            <a:pPr marL="0" indent="0">
              <a:buNone/>
            </a:pPr>
            <a:r>
              <a:rPr lang="nl-NL" sz="1800" dirty="0"/>
              <a:t> </a:t>
            </a:r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4322" y="168046"/>
            <a:ext cx="2152145" cy="143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119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040560" cy="141156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Een collage…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The </a:t>
            </a:r>
            <a:r>
              <a:rPr lang="nl-NL" sz="3600" dirty="0" err="1" smtClean="0">
                <a:solidFill>
                  <a:schemeClr val="bg1"/>
                </a:solidFill>
              </a:rPr>
              <a:t>wall</a:t>
            </a:r>
            <a:r>
              <a:rPr lang="nl-NL" sz="3600" dirty="0" smtClean="0">
                <a:solidFill>
                  <a:schemeClr val="bg1"/>
                </a:solidFill>
              </a:rPr>
              <a:t> of Area M bewoners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Plak je toekomstige medebewoner op de wand. </a:t>
            </a:r>
          </a:p>
          <a:p>
            <a:pPr marL="0" indent="0">
              <a:buNone/>
            </a:pP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Welke overeenkomsten zien we? </a:t>
            </a:r>
          </a:p>
          <a:p>
            <a:pPr marL="0" indent="0">
              <a:buNone/>
            </a:pPr>
            <a:r>
              <a:rPr lang="nl-NL" dirty="0" smtClean="0"/>
              <a:t>Welke verschillen?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Hebben we samen de ideale (fruit</a:t>
            </a:r>
            <a:r>
              <a:rPr lang="nl-NL" dirty="0" smtClean="0">
                <a:sym typeface="Wingdings" panose="05000000000000000000" pitchFamily="2" charset="2"/>
              </a:rPr>
              <a:t></a:t>
            </a:r>
            <a:r>
              <a:rPr lang="nl-NL" dirty="0" smtClean="0"/>
              <a:t>)mix? </a:t>
            </a:r>
          </a:p>
          <a:p>
            <a:pPr marL="0" indent="0">
              <a:buNone/>
            </a:pPr>
            <a:r>
              <a:rPr lang="nl-NL" dirty="0" smtClean="0"/>
              <a:t>En past het bij ons DNA?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73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572659" cy="1512168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Welke suggesties hebben jullie voor Wonen Zuid voor de verhuur van Area M?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844824"/>
            <a:ext cx="8173564" cy="3816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l-NL" sz="2800" dirty="0" smtClean="0"/>
              <a:t>Hoe kunnen we de juiste doelgroep werven?</a:t>
            </a:r>
            <a:endParaRPr lang="nl-NL" sz="2800" dirty="0"/>
          </a:p>
          <a:p>
            <a:pPr>
              <a:buFontTx/>
              <a:buChar char="-"/>
            </a:pPr>
            <a:r>
              <a:rPr lang="nl-NL" sz="2800" dirty="0" smtClean="0"/>
              <a:t>Waarop moeten we letten bij de selectie?</a:t>
            </a:r>
          </a:p>
          <a:p>
            <a:pPr>
              <a:buFontTx/>
              <a:buChar char="-"/>
            </a:pPr>
            <a:r>
              <a:rPr lang="nl-NL" sz="2800" dirty="0" smtClean="0"/>
              <a:t>Rekening houdend met de kaders van Wonen Zuid, zien jullie nog een rol voor jullie zelf?</a:t>
            </a:r>
          </a:p>
          <a:p>
            <a:pPr>
              <a:buFontTx/>
              <a:buChar char="-"/>
            </a:pPr>
            <a:r>
              <a:rPr lang="nl-NL" sz="2800" dirty="0" smtClean="0"/>
              <a:t>Andere tips of aandachtspunten?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>
              <a:buFontTx/>
              <a:buChar char="-"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30884" y="4509120"/>
            <a:ext cx="5328055" cy="57936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chemeClr val="bg1"/>
                </a:solidFill>
              </a:rPr>
              <a:t>Ga weer in groepjes aan de slag en plak je post- </a:t>
            </a:r>
            <a:r>
              <a:rPr lang="nl-NL" sz="3600" dirty="0" err="1" smtClean="0">
                <a:solidFill>
                  <a:schemeClr val="bg1"/>
                </a:solidFill>
              </a:rPr>
              <a:t>its</a:t>
            </a:r>
            <a:r>
              <a:rPr lang="nl-NL" sz="3600" dirty="0" smtClean="0">
                <a:solidFill>
                  <a:schemeClr val="bg1"/>
                </a:solidFill>
              </a:rPr>
              <a:t> op de flip over vellen met deze 4 onderwerpen</a:t>
            </a:r>
            <a:endParaRPr lang="nl-NL" sz="36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96549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343" y="5062068"/>
            <a:ext cx="2340916" cy="167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89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2699791" y="2708920"/>
            <a:ext cx="6174403" cy="1728192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>Bedankt voor jullie input!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Wonen Zuid gaat hiermee aan de slag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en komt t.z.t. met een 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>voorstel bij jullie terug!</a:t>
            </a:r>
          </a:p>
          <a:p>
            <a:pPr marL="0" indent="0" algn="ctr"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NL" dirty="0" smtClean="0">
              <a:solidFill>
                <a:schemeClr val="bg1"/>
              </a:solidFill>
            </a:endParaRPr>
          </a:p>
          <a:p>
            <a:pPr marL="400050" lvl="1" indent="0">
              <a:buFont typeface="Arial"/>
              <a:buNone/>
            </a:pPr>
            <a:endParaRPr lang="nl-NL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NL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06" y="1860270"/>
            <a:ext cx="2571432" cy="355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31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0884" y="640365"/>
            <a:ext cx="8069580" cy="548579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394450" y="6263216"/>
            <a:ext cx="1154430" cy="3429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816177" y="5329763"/>
            <a:ext cx="2320290" cy="857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30884" y="1600200"/>
            <a:ext cx="8229600" cy="24048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19.30 – 20.00 uur</a:t>
            </a:r>
            <a:br>
              <a:rPr lang="nl-NL" sz="2400" dirty="0" smtClean="0"/>
            </a:br>
            <a:r>
              <a:rPr lang="nl-NL" sz="2400" dirty="0" smtClean="0"/>
              <a:t>Spelregels voorrang/ 1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woningkeuze community op basis van</a:t>
            </a:r>
            <a:br>
              <a:rPr lang="nl-NL" sz="2400" dirty="0" smtClean="0"/>
            </a:br>
            <a:r>
              <a:rPr lang="nl-NL" sz="2400" dirty="0" smtClean="0"/>
              <a:t>EM punten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20.00 -21.30 uur</a:t>
            </a:r>
            <a:br>
              <a:rPr lang="nl-NL" sz="2400" dirty="0" smtClean="0"/>
            </a:br>
            <a:r>
              <a:rPr lang="nl-NL" sz="2400" dirty="0" smtClean="0"/>
              <a:t>Creatief nadenken over verhuur van overige woningen </a:t>
            </a:r>
            <a:br>
              <a:rPr lang="nl-NL" sz="2400" dirty="0" smtClean="0"/>
            </a:br>
            <a:r>
              <a:rPr lang="nl-NL" sz="2400" dirty="0" smtClean="0"/>
              <a:t>en woningtoewijzing in de toekomst.</a:t>
            </a:r>
          </a:p>
          <a:p>
            <a:pPr lvl="1"/>
            <a:r>
              <a:rPr lang="nl-NL" sz="1600" dirty="0" smtClean="0"/>
              <a:t>Kader van Wonen Zuid.</a:t>
            </a:r>
          </a:p>
          <a:p>
            <a:pPr lvl="1"/>
            <a:r>
              <a:rPr lang="nl-NL" sz="1600" dirty="0"/>
              <a:t>Welke mix aan buren zoeken we nog</a:t>
            </a:r>
            <a:r>
              <a:rPr lang="nl-NL" sz="1600" dirty="0" smtClean="0"/>
              <a:t>? Maak een </a:t>
            </a:r>
            <a:r>
              <a:rPr lang="nl-NL" sz="1600" dirty="0" err="1" smtClean="0"/>
              <a:t>moodboard</a:t>
            </a:r>
            <a:r>
              <a:rPr lang="nl-NL" sz="1600" dirty="0" smtClean="0"/>
              <a:t> van bewoners Area M. </a:t>
            </a:r>
          </a:p>
          <a:p>
            <a:pPr lvl="1"/>
            <a:r>
              <a:rPr lang="nl-NL" sz="1600" dirty="0" smtClean="0"/>
              <a:t>Welke suggesties hebben jullie voor Wonen Zuid voor de werving en selectie van huurders? </a:t>
            </a:r>
          </a:p>
          <a:p>
            <a:pPr marL="0" indent="0"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0864" y="476657"/>
            <a:ext cx="8229600" cy="1143000"/>
          </a:xfrm>
        </p:spPr>
        <p:txBody>
          <a:bodyPr/>
          <a:lstStyle/>
          <a:p>
            <a:r>
              <a:rPr lang="nl-NL" dirty="0" smtClean="0"/>
              <a:t>Programma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95196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394450" y="6263216"/>
            <a:ext cx="1154430" cy="3429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816177" y="5329763"/>
            <a:ext cx="2320290" cy="857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29740" cy="97777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nl-NL" dirty="0" smtClean="0">
                <a:solidFill>
                  <a:schemeClr val="bg1"/>
                </a:solidFill>
              </a:rPr>
              <a:t>Area M </a:t>
            </a:r>
            <a:r>
              <a:rPr lang="nl-NL" dirty="0">
                <a:solidFill>
                  <a:schemeClr val="bg1"/>
                </a:solidFill>
              </a:rPr>
              <a:t>A</a:t>
            </a:r>
            <a:r>
              <a:rPr lang="nl-NL" dirty="0" smtClean="0">
                <a:solidFill>
                  <a:schemeClr val="bg1"/>
                </a:solidFill>
              </a:rPr>
              <a:t>genda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799560"/>
            <a:ext cx="8229600" cy="29975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73672"/>
            <a:ext cx="8640960" cy="35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72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52550" y="1032939"/>
            <a:ext cx="6435090" cy="23431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353733" y="3200411"/>
            <a:ext cx="4368800" cy="16256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387600" y="5632442"/>
            <a:ext cx="4368800" cy="3175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178984" y="5141378"/>
            <a:ext cx="6777990" cy="33147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365330" y="681572"/>
            <a:ext cx="1778669" cy="7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50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26634" y="-99392"/>
            <a:ext cx="9276523" cy="695739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394450" y="6263216"/>
            <a:ext cx="1154430" cy="3429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816177" y="5329763"/>
            <a:ext cx="2320290" cy="857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300192" y="436683"/>
            <a:ext cx="1836275" cy="8157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Deel 1</a:t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>Hoe gaat de woningtoewijzing onder leden met EM punten in zijn werk? 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89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81573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Het principe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 smtClean="0"/>
              <a:t>Jullie inzet wordt beloond met EM punten. </a:t>
            </a:r>
          </a:p>
          <a:p>
            <a:r>
              <a:rPr lang="nl-NL" sz="2800" dirty="0" smtClean="0"/>
              <a:t>Woningtoewijzing in volgorde EM punten op geplande officiële momenten.</a:t>
            </a:r>
          </a:p>
          <a:p>
            <a:r>
              <a:rPr lang="nl-NL" sz="2800" dirty="0" smtClean="0"/>
              <a:t>Als er meerdere kandidaten zijn met gelijk aantal EM punten en dezelfde woonvoorkeur, dan wordt gedobbeld. De persoon met het hoogste aantal ‘ogen’ krijgt de woning van zijn voorkeur.</a:t>
            </a:r>
          </a:p>
          <a:p>
            <a:pPr marL="0" indent="0">
              <a:buNone/>
            </a:pPr>
            <a:endParaRPr lang="nl-NL" sz="2800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32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400600" cy="81573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Hoe werkt het precies?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EM punten bepalen rangorde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EM punten kunnen blijven doorgespaard tot vlak voor moment </a:t>
            </a:r>
            <a:r>
              <a:rPr lang="nl-NL" dirty="0"/>
              <a:t>van </a:t>
            </a:r>
            <a:r>
              <a:rPr lang="nl-NL" dirty="0" smtClean="0"/>
              <a:t>1</a:t>
            </a:r>
            <a:r>
              <a:rPr lang="nl-NL" baseline="30000" dirty="0" smtClean="0"/>
              <a:t>e</a:t>
            </a:r>
            <a:r>
              <a:rPr lang="nl-NL" dirty="0" smtClean="0"/>
              <a:t> officiële keuzeronde. </a:t>
            </a:r>
            <a:endParaRPr lang="nl-NL" dirty="0"/>
          </a:p>
          <a:p>
            <a:r>
              <a:rPr lang="nl-NL" dirty="0"/>
              <a:t>Volgens </a:t>
            </a:r>
            <a:r>
              <a:rPr lang="nl-NL" dirty="0" smtClean="0"/>
              <a:t>huidige planning </a:t>
            </a:r>
            <a:r>
              <a:rPr lang="nl-NL" dirty="0"/>
              <a:t>is de 1</a:t>
            </a:r>
            <a:r>
              <a:rPr lang="nl-NL" baseline="30000" dirty="0"/>
              <a:t>e</a:t>
            </a:r>
            <a:r>
              <a:rPr lang="nl-NL" dirty="0"/>
              <a:t> keuzeronde in dec 2018, als plannen helemaal zijn uitgewerkt, kosten bekend </a:t>
            </a:r>
            <a:r>
              <a:rPr lang="nl-NL" dirty="0" smtClean="0"/>
              <a:t>etc.</a:t>
            </a:r>
          </a:p>
          <a:p>
            <a:r>
              <a:rPr lang="nl-NL" dirty="0" smtClean="0"/>
              <a:t>1 maand vóór keuzemoment wordt de telling bevroren en de definitieve rangorde bekendgemaakt.  </a:t>
            </a:r>
          </a:p>
          <a:p>
            <a:r>
              <a:rPr lang="nl-NL" dirty="0" smtClean="0"/>
              <a:t>De EM telling van dat moment is dus bepalend en de huidige rangorde kan dus nog iets wijzigen.</a:t>
            </a:r>
          </a:p>
          <a:p>
            <a:r>
              <a:rPr lang="nl-NL" dirty="0" smtClean="0"/>
              <a:t>Omdat de planvorming nu steeds definitiever wordt, worden we wel kritischer met toekennen van EM punten via input op </a:t>
            </a:r>
            <a:r>
              <a:rPr lang="nl-NL" dirty="0" err="1" smtClean="0"/>
              <a:t>social</a:t>
            </a:r>
            <a:r>
              <a:rPr lang="nl-NL" dirty="0" smtClean="0"/>
              <a:t> media. 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97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400600" cy="129614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Hoe werkt het precies?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December ’18: 1</a:t>
            </a:r>
            <a:r>
              <a:rPr lang="nl-NL" sz="3600" baseline="30000" dirty="0" smtClean="0">
                <a:solidFill>
                  <a:schemeClr val="bg1"/>
                </a:solidFill>
              </a:rPr>
              <a:t>e</a:t>
            </a:r>
            <a:r>
              <a:rPr lang="nl-NL" sz="3600" dirty="0" smtClean="0">
                <a:solidFill>
                  <a:schemeClr val="bg1"/>
                </a:solidFill>
              </a:rPr>
              <a:t> keuzeronde 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200"/>
            <a:ext cx="8229600" cy="4061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 smtClean="0"/>
              <a:t>Ca. 4 weken van te voren sturen </a:t>
            </a:r>
            <a:r>
              <a:rPr lang="nl-NL" sz="2600" dirty="0"/>
              <a:t>we alle informatie </a:t>
            </a:r>
            <a:r>
              <a:rPr lang="nl-NL" sz="2600" dirty="0" smtClean="0"/>
              <a:t>per mail toe</a:t>
            </a:r>
            <a:r>
              <a:rPr lang="nl-NL" sz="2600" dirty="0"/>
              <a:t>. De </a:t>
            </a:r>
            <a:r>
              <a:rPr lang="nl-NL" sz="2600" dirty="0" smtClean="0"/>
              <a:t>woningnummers</a:t>
            </a:r>
            <a:r>
              <a:rPr lang="nl-NL" sz="2600" dirty="0"/>
              <a:t>, plattegronden en </a:t>
            </a:r>
            <a:r>
              <a:rPr lang="nl-NL" sz="2600" dirty="0" smtClean="0"/>
              <a:t>huurprijzen etc. en de definitieve EM punten lijst met de rangorde. </a:t>
            </a:r>
            <a:endParaRPr lang="nl-NL" sz="2600" dirty="0"/>
          </a:p>
          <a:p>
            <a:r>
              <a:rPr lang="nl-NL" sz="2600" dirty="0" smtClean="0"/>
              <a:t>We vragen je ter voorbereiding na te denken over jouw eerste woningkeuze, maar ook je eventuele alternatieven.</a:t>
            </a:r>
          </a:p>
          <a:p>
            <a:r>
              <a:rPr lang="nl-NL" sz="2600" dirty="0" smtClean="0"/>
              <a:t>Tijdens een speciale keuze bijeenkomst (planning december ‘18) roepen we in juiste volgorde op je keuze bekend te maken aan de groep.</a:t>
            </a:r>
          </a:p>
          <a:p>
            <a:r>
              <a:rPr lang="nl-NL" sz="2600" dirty="0" smtClean="0"/>
              <a:t>Als je niet aanwezig kunt zijn op deze bijeenkomst, dan mag je vooraf iemand machtigen. Bij geen aanwezigheid of geen officiële gemachtigde, kan men niet meedoen aan het keuzemoment.</a:t>
            </a:r>
          </a:p>
          <a:p>
            <a:pPr marL="0" indent="0">
              <a:buNone/>
            </a:pPr>
            <a:endParaRPr lang="nl-NL" sz="2600" dirty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985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400600" cy="129614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Hoe werkt het precies?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December ‘18 1</a:t>
            </a:r>
            <a:r>
              <a:rPr lang="nl-NL" sz="3600" baseline="30000" dirty="0" smtClean="0">
                <a:solidFill>
                  <a:schemeClr val="bg1"/>
                </a:solidFill>
              </a:rPr>
              <a:t>e</a:t>
            </a:r>
            <a:r>
              <a:rPr lang="nl-NL" sz="3600" dirty="0" smtClean="0">
                <a:solidFill>
                  <a:schemeClr val="bg1"/>
                </a:solidFill>
              </a:rPr>
              <a:t> keuzeronde 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323528" y="1625518"/>
            <a:ext cx="8229600" cy="4061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 smtClean="0"/>
              <a:t>We tekenen een reserveringsovereenkomst en proosten op dit feestelijke moment.</a:t>
            </a:r>
          </a:p>
          <a:p>
            <a:r>
              <a:rPr lang="nl-NL" sz="2600" dirty="0" smtClean="0"/>
              <a:t>Wonen Zuid reserveert de woning voor jou. Waar gewenst en mogelijk wordt in het vervolgtraject rekening gehouden met jouw individuele wensen tot woningaanpassingen.</a:t>
            </a:r>
          </a:p>
          <a:p>
            <a:r>
              <a:rPr lang="nl-NL" sz="2600" dirty="0" smtClean="0"/>
              <a:t>Voor deze officiële reservering vragen we een aanbetaling van € 500,- Dit bedrag wordt verrekend met de eerste huurbetalingstermijn.</a:t>
            </a:r>
          </a:p>
          <a:p>
            <a:r>
              <a:rPr lang="nl-NL" sz="2600" dirty="0" smtClean="0"/>
              <a:t>Je ontvangt een factuur die binnen 14 dagen moet worden voldaan. Na ontvangst betaling wordt de reservering definitief. Bij geen tijdige betaling vervalt de reservering.</a:t>
            </a:r>
          </a:p>
          <a:p>
            <a:r>
              <a:rPr lang="nl-NL" sz="2600" dirty="0" smtClean="0"/>
              <a:t>Je opgebouwde EM punten komen te vervallen. </a:t>
            </a:r>
            <a:endParaRPr lang="nl-NL" sz="2600" dirty="0"/>
          </a:p>
          <a:p>
            <a:pPr marL="0" indent="0">
              <a:buNone/>
            </a:pPr>
            <a:endParaRPr lang="nl-NL" sz="2600" dirty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70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81573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Hoe werkt het precies?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Overige punten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199"/>
            <a:ext cx="8229600" cy="46371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 smtClean="0"/>
              <a:t>Woningen mogen niet onderling geruild worden.</a:t>
            </a:r>
          </a:p>
          <a:p>
            <a:r>
              <a:rPr lang="nl-NL" sz="2400" dirty="0" smtClean="0"/>
              <a:t>Stel dat je bij het eerste keuzemoment geen keuze kunt of wilt maken, dan gaat deze kans aan jou voorbij. </a:t>
            </a:r>
            <a:endParaRPr lang="nl-NL" sz="2400" dirty="0"/>
          </a:p>
          <a:p>
            <a:r>
              <a:rPr lang="nl-NL" sz="2400" dirty="0" smtClean="0"/>
              <a:t>Wil je bij het volgende keuzemoment = vóór start bouw (afhankelijk procedures op vroegst 2</a:t>
            </a:r>
            <a:r>
              <a:rPr lang="nl-NL" sz="2400" baseline="30000" dirty="0" smtClean="0"/>
              <a:t>e</a:t>
            </a:r>
            <a:r>
              <a:rPr lang="nl-NL" sz="2400" dirty="0" smtClean="0"/>
              <a:t> kwartaal ’19) toch je EM punten verzilveren voor een woning, dan kan dat:</a:t>
            </a:r>
          </a:p>
          <a:p>
            <a:pPr lvl="1"/>
            <a:r>
              <a:rPr lang="nl-NL" sz="2200" dirty="0" smtClean="0"/>
              <a:t>Maar alleen uit de dan nog beschikbare woningen. </a:t>
            </a:r>
          </a:p>
          <a:p>
            <a:pPr lvl="1"/>
            <a:r>
              <a:rPr lang="nl-NL" sz="2200" dirty="0" smtClean="0"/>
              <a:t>Je behoudt weliswaar je EM punten maar er kunnen ook nieuwe leden bijkomen die ook EM punten verdienen. Er komt t.z.t. weer een nieuwe rangordelijst. </a:t>
            </a:r>
          </a:p>
          <a:p>
            <a:pPr lvl="1"/>
            <a:r>
              <a:rPr lang="nl-NL" sz="2200" dirty="0" smtClean="0"/>
              <a:t>Houdt er ook rekening mee dat maatwerkaanpassingen in de woning dan niet meer mogelijk zijn.</a:t>
            </a:r>
          </a:p>
          <a:p>
            <a:pPr marL="0" indent="0">
              <a:buNone/>
            </a:pPr>
            <a:endParaRPr lang="nl-NL" sz="2600" dirty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6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952067"/>
            <a:ext cx="9152467" cy="9144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507567" y="5386915"/>
            <a:ext cx="2754630" cy="10287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96187" y="436683"/>
            <a:ext cx="2240280" cy="815733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651399" cy="141155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Hoe werkt het precies?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Stel je verandert van mening na keuzemoment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inhoud 1"/>
          <p:cNvSpPr txBox="1">
            <a:spLocks/>
          </p:cNvSpPr>
          <p:nvPr/>
        </p:nvSpPr>
        <p:spPr>
          <a:xfrm>
            <a:off x="430884" y="1600199"/>
            <a:ext cx="8229600" cy="46371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 smtClean="0"/>
              <a:t>Stel dat je wel hebt gekozen, maar later toch je keuze wilt wijzigen. </a:t>
            </a:r>
          </a:p>
          <a:p>
            <a:pPr lvl="1"/>
            <a:r>
              <a:rPr lang="nl-NL" sz="2200" dirty="0" smtClean="0"/>
              <a:t>Je kunt alleen kiezen uit dan nog beschikbare woningen met je dan opnieuw opgebouwde EM punten en dan geldende rangorde lijst. </a:t>
            </a:r>
          </a:p>
          <a:p>
            <a:pPr marL="457200" lvl="1" indent="0">
              <a:buNone/>
            </a:pPr>
            <a:endParaRPr lang="nl-NL" sz="2200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marL="400050" lvl="1" indent="0">
              <a:buFont typeface="Arial"/>
              <a:buNone/>
            </a:pP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66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1426</Words>
  <Application>Microsoft Macintosh PowerPoint</Application>
  <PresentationFormat>Diavoorstelling (4:3)</PresentationFormat>
  <Paragraphs>192</Paragraphs>
  <Slides>21</Slides>
  <Notes>20</Notes>
  <HiddenSlides>0</HiddenSlides>
  <MMClips>0</MMClips>
  <ScaleCrop>false</ScaleCrop>
  <HeadingPairs>
    <vt:vector size="4" baseType="variant">
      <vt:variant>
        <vt:lpstr>Ontwerpsjabloon</vt:lpstr>
      </vt:variant>
      <vt:variant>
        <vt:i4>5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1_Office-thema</vt:lpstr>
      <vt:lpstr>2_Office-thema</vt:lpstr>
      <vt:lpstr>3_Office-thema</vt:lpstr>
      <vt:lpstr>4_Office-thema</vt:lpstr>
      <vt:lpstr>5_Office-thema</vt:lpstr>
      <vt:lpstr>Dia 1</vt:lpstr>
      <vt:lpstr>Programma </vt:lpstr>
      <vt:lpstr>Deel 1 Hoe gaat de woningtoewijzing onder leden met EM punten in zijn werk? </vt:lpstr>
      <vt:lpstr>Het principe</vt:lpstr>
      <vt:lpstr>Hoe werkt het precies? EM punten bepalen rangorde</vt:lpstr>
      <vt:lpstr>Hoe werkt het precies? December ’18: 1e keuzeronde </vt:lpstr>
      <vt:lpstr>Hoe werkt het precies? December ‘18 1e keuzeronde </vt:lpstr>
      <vt:lpstr>Hoe werkt het precies? Overige punten</vt:lpstr>
      <vt:lpstr>Hoe werkt het precies? Stel je verandert van mening na keuzemoment</vt:lpstr>
      <vt:lpstr>Hoe werkt het precies? Stel je verandert van mening na keuzemoment</vt:lpstr>
      <vt:lpstr>Wat vinden jullie van dit voorstel?</vt:lpstr>
      <vt:lpstr>Deel 2. Hoe worden de overige en toekomstige vrijkomende woningen verhuurd?   Zowel evt. bij eerste huurders bij gebrek aan EM punt leden, als na huuropzeggingen in toekomst. </vt:lpstr>
      <vt:lpstr>Weten jullie nog?  Swipe vraag: Hoe/ met wie wil je wonen?</vt:lpstr>
      <vt:lpstr>Passend bij ons DNA</vt:lpstr>
      <vt:lpstr>Kader.  Wat kan wel en wat niet.</vt:lpstr>
      <vt:lpstr>Ga in groepjes aan de slag. Wie willen we er nog bij?</vt:lpstr>
      <vt:lpstr>Een collage… The wall of Area M bewoners</vt:lpstr>
      <vt:lpstr>Welke suggesties hebben jullie voor Wonen Zuid voor de verhuur van Area M?</vt:lpstr>
      <vt:lpstr>Dia 19</vt:lpstr>
      <vt:lpstr>Area M Agenda</vt:lpstr>
      <vt:lpstr>Dia 21</vt:lpstr>
    </vt:vector>
  </TitlesOfParts>
  <Company>Wonen Zuid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Maessen S.</dc:creator>
  <cp:lastModifiedBy>Adrienne Peters</cp:lastModifiedBy>
  <cp:revision>84</cp:revision>
  <dcterms:created xsi:type="dcterms:W3CDTF">2018-06-14T17:33:03Z</dcterms:created>
  <dcterms:modified xsi:type="dcterms:W3CDTF">2018-06-14T17:33:36Z</dcterms:modified>
</cp:coreProperties>
</file>