
<file path=[Content_Types].xml><?xml version="1.0" encoding="utf-8"?>
<Types xmlns="http://schemas.openxmlformats.org/package/2006/content-types">
  <Default Extension="png" ContentType="image/png"/>
  <Default Extension="pdf" ContentType="application/pdf"/>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47" r:id="rId3"/>
    <p:sldId id="1064" r:id="rId4"/>
    <p:sldId id="1047" r:id="rId5"/>
    <p:sldId id="415" r:id="rId6"/>
    <p:sldId id="1048" r:id="rId7"/>
    <p:sldId id="1056" r:id="rId8"/>
    <p:sldId id="425" r:id="rId9"/>
    <p:sldId id="422" r:id="rId10"/>
    <p:sldId id="1050" r:id="rId11"/>
    <p:sldId id="1052" r:id="rId12"/>
    <p:sldId id="1058" r:id="rId13"/>
    <p:sldId id="1059" r:id="rId14"/>
    <p:sldId id="426" r:id="rId15"/>
    <p:sldId id="1063" r:id="rId16"/>
    <p:sldId id="1062" r:id="rId17"/>
    <p:sldId id="1061" r:id="rId18"/>
    <p:sldId id="1065" r:id="rId19"/>
    <p:sldId id="1066" r:id="rId20"/>
    <p:sldId id="1067" r:id="rId21"/>
    <p:sldId id="1068" r:id="rId22"/>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64"/>
    <p:restoredTop sz="93176"/>
  </p:normalViewPr>
  <p:slideViewPr>
    <p:cSldViewPr snapToGrid="0" snapToObjects="1">
      <p:cViewPr varScale="1">
        <p:scale>
          <a:sx n="86" d="100"/>
          <a:sy n="86" d="100"/>
        </p:scale>
        <p:origin x="208" y="1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135C48-7DB1-004A-AE6A-E144BAB93454}" type="datetimeFigureOut">
              <a:rPr lang="en-US"/>
              <a:pPr/>
              <a:t>10/16/18</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991B18-2CCB-B749-88AF-672394521524}" type="slidenum">
              <a:rPr/>
              <a:pPr/>
              <a:t>‹nr.›</a:t>
            </a:fld>
            <a:endParaRPr lang="nl-NL"/>
          </a:p>
        </p:txBody>
      </p:sp>
    </p:spTree>
    <p:extLst>
      <p:ext uri="{BB962C8B-B14F-4D97-AF65-F5344CB8AC3E}">
        <p14:creationId xmlns:p14="http://schemas.microsoft.com/office/powerpoint/2010/main" val="6962642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66991B18-2CCB-B749-88AF-672394521524}" type="slidenum">
              <a:rPr/>
              <a:pPr/>
              <a:t>1</a:t>
            </a:fld>
            <a:endParaRPr lang="nl-NL"/>
          </a:p>
        </p:txBody>
      </p:sp>
    </p:spTree>
    <p:extLst>
      <p:ext uri="{BB962C8B-B14F-4D97-AF65-F5344CB8AC3E}">
        <p14:creationId xmlns:p14="http://schemas.microsoft.com/office/powerpoint/2010/main" val="4199765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10</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413033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11</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1537332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12</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71751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13</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392205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14</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2065667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15</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1327983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16</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183638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17</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3348883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baseline="0" dirty="0"/>
          </a:p>
        </p:txBody>
      </p:sp>
      <p:sp>
        <p:nvSpPr>
          <p:cNvPr id="4" name="Tijdelijke aanduiding voor dianummer 3"/>
          <p:cNvSpPr>
            <a:spLocks noGrp="1"/>
          </p:cNvSpPr>
          <p:nvPr>
            <p:ph type="sldNum" sz="quarter" idx="10"/>
          </p:nvPr>
        </p:nvSpPr>
        <p:spPr/>
        <p:txBody>
          <a:bodyPr/>
          <a:lstStyle/>
          <a:p>
            <a:fld id="{66991B18-2CCB-B749-88AF-672394521524}" type="slidenum">
              <a:rPr>
                <a:solidFill>
                  <a:prstClr val="black"/>
                </a:solidFill>
              </a:rPr>
              <a:pPr/>
              <a:t>18</a:t>
            </a:fld>
            <a:endParaRPr lang="nl-NL">
              <a:solidFill>
                <a:prstClr val="black"/>
              </a:solidFill>
            </a:endParaRPr>
          </a:p>
        </p:txBody>
      </p:sp>
    </p:spTree>
    <p:extLst>
      <p:ext uri="{BB962C8B-B14F-4D97-AF65-F5344CB8AC3E}">
        <p14:creationId xmlns:p14="http://schemas.microsoft.com/office/powerpoint/2010/main" val="269819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baseline="0" dirty="0"/>
          </a:p>
        </p:txBody>
      </p:sp>
      <p:sp>
        <p:nvSpPr>
          <p:cNvPr id="4" name="Tijdelijke aanduiding voor dianummer 3"/>
          <p:cNvSpPr>
            <a:spLocks noGrp="1"/>
          </p:cNvSpPr>
          <p:nvPr>
            <p:ph type="sldNum" sz="quarter" idx="10"/>
          </p:nvPr>
        </p:nvSpPr>
        <p:spPr/>
        <p:txBody>
          <a:bodyPr/>
          <a:lstStyle/>
          <a:p>
            <a:fld id="{66991B18-2CCB-B749-88AF-672394521524}" type="slidenum">
              <a:rPr>
                <a:solidFill>
                  <a:prstClr val="black"/>
                </a:solidFill>
              </a:rPr>
              <a:pPr/>
              <a:t>19</a:t>
            </a:fld>
            <a:endParaRPr lang="nl-NL">
              <a:solidFill>
                <a:prstClr val="black"/>
              </a:solidFill>
            </a:endParaRPr>
          </a:p>
        </p:txBody>
      </p:sp>
    </p:spTree>
    <p:extLst>
      <p:ext uri="{BB962C8B-B14F-4D97-AF65-F5344CB8AC3E}">
        <p14:creationId xmlns:p14="http://schemas.microsoft.com/office/powerpoint/2010/main" val="1653051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baseline="0" dirty="0"/>
          </a:p>
        </p:txBody>
      </p:sp>
      <p:sp>
        <p:nvSpPr>
          <p:cNvPr id="4" name="Tijdelijke aanduiding voor dianummer 3"/>
          <p:cNvSpPr>
            <a:spLocks noGrp="1"/>
          </p:cNvSpPr>
          <p:nvPr>
            <p:ph type="sldNum" sz="quarter" idx="10"/>
          </p:nvPr>
        </p:nvSpPr>
        <p:spPr/>
        <p:txBody>
          <a:bodyPr/>
          <a:lstStyle/>
          <a:p>
            <a:fld id="{66991B18-2CCB-B749-88AF-672394521524}" type="slidenum">
              <a:rPr>
                <a:solidFill>
                  <a:prstClr val="black"/>
                </a:solidFill>
              </a:rPr>
              <a:pPr/>
              <a:t>2</a:t>
            </a:fld>
            <a:endParaRPr lang="nl-NL">
              <a:solidFill>
                <a:prstClr val="black"/>
              </a:solidFill>
            </a:endParaRPr>
          </a:p>
        </p:txBody>
      </p:sp>
    </p:spTree>
    <p:extLst>
      <p:ext uri="{BB962C8B-B14F-4D97-AF65-F5344CB8AC3E}">
        <p14:creationId xmlns:p14="http://schemas.microsoft.com/office/powerpoint/2010/main" val="3283615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baseline="0" dirty="0"/>
          </a:p>
        </p:txBody>
      </p:sp>
      <p:sp>
        <p:nvSpPr>
          <p:cNvPr id="4" name="Tijdelijke aanduiding voor dianummer 3"/>
          <p:cNvSpPr>
            <a:spLocks noGrp="1"/>
          </p:cNvSpPr>
          <p:nvPr>
            <p:ph type="sldNum" sz="quarter" idx="10"/>
          </p:nvPr>
        </p:nvSpPr>
        <p:spPr/>
        <p:txBody>
          <a:bodyPr/>
          <a:lstStyle/>
          <a:p>
            <a:fld id="{66991B18-2CCB-B749-88AF-672394521524}" type="slidenum">
              <a:rPr>
                <a:solidFill>
                  <a:prstClr val="black"/>
                </a:solidFill>
              </a:rPr>
              <a:pPr/>
              <a:t>20</a:t>
            </a:fld>
            <a:endParaRPr lang="nl-NL">
              <a:solidFill>
                <a:prstClr val="black"/>
              </a:solidFill>
            </a:endParaRPr>
          </a:p>
        </p:txBody>
      </p:sp>
    </p:spTree>
    <p:extLst>
      <p:ext uri="{BB962C8B-B14F-4D97-AF65-F5344CB8AC3E}">
        <p14:creationId xmlns:p14="http://schemas.microsoft.com/office/powerpoint/2010/main" val="540284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baseline="0" dirty="0"/>
          </a:p>
        </p:txBody>
      </p:sp>
      <p:sp>
        <p:nvSpPr>
          <p:cNvPr id="4" name="Tijdelijke aanduiding voor dianummer 3"/>
          <p:cNvSpPr>
            <a:spLocks noGrp="1"/>
          </p:cNvSpPr>
          <p:nvPr>
            <p:ph type="sldNum" sz="quarter" idx="10"/>
          </p:nvPr>
        </p:nvSpPr>
        <p:spPr/>
        <p:txBody>
          <a:bodyPr/>
          <a:lstStyle/>
          <a:p>
            <a:fld id="{66991B18-2CCB-B749-88AF-672394521524}" type="slidenum">
              <a:rPr>
                <a:solidFill>
                  <a:prstClr val="black"/>
                </a:solidFill>
              </a:rPr>
              <a:pPr/>
              <a:t>21</a:t>
            </a:fld>
            <a:endParaRPr lang="nl-NL">
              <a:solidFill>
                <a:prstClr val="black"/>
              </a:solidFill>
            </a:endParaRPr>
          </a:p>
        </p:txBody>
      </p:sp>
    </p:spTree>
    <p:extLst>
      <p:ext uri="{BB962C8B-B14F-4D97-AF65-F5344CB8AC3E}">
        <p14:creationId xmlns:p14="http://schemas.microsoft.com/office/powerpoint/2010/main" val="1820853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baseline="0" dirty="0"/>
          </a:p>
        </p:txBody>
      </p:sp>
      <p:sp>
        <p:nvSpPr>
          <p:cNvPr id="4" name="Tijdelijke aanduiding voor dianummer 3"/>
          <p:cNvSpPr>
            <a:spLocks noGrp="1"/>
          </p:cNvSpPr>
          <p:nvPr>
            <p:ph type="sldNum" sz="quarter" idx="10"/>
          </p:nvPr>
        </p:nvSpPr>
        <p:spPr/>
        <p:txBody>
          <a:bodyPr/>
          <a:lstStyle/>
          <a:p>
            <a:fld id="{66991B18-2CCB-B749-88AF-672394521524}" type="slidenum">
              <a:rPr>
                <a:solidFill>
                  <a:prstClr val="black"/>
                </a:solidFill>
              </a:rPr>
              <a:pPr/>
              <a:t>3</a:t>
            </a:fld>
            <a:endParaRPr lang="nl-NL">
              <a:solidFill>
                <a:prstClr val="black"/>
              </a:solidFill>
            </a:endParaRPr>
          </a:p>
        </p:txBody>
      </p:sp>
    </p:spTree>
    <p:extLst>
      <p:ext uri="{BB962C8B-B14F-4D97-AF65-F5344CB8AC3E}">
        <p14:creationId xmlns:p14="http://schemas.microsoft.com/office/powerpoint/2010/main" val="271594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849689" y="9428084"/>
            <a:ext cx="2946400" cy="49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0A3B325-24C5-49C1-92DE-16ADF59EA3C6}" type="slidenum">
              <a:rPr lang="nl-NL" sz="1200"/>
              <a:pPr algn="r" eaLnBrk="1" hangingPunct="1"/>
              <a:t>4</a:t>
            </a:fld>
            <a:endParaRPr lang="nl-NL"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dirty="0"/>
              <a:t>VERANTWOORDE MATERIALEN</a:t>
            </a:r>
          </a:p>
          <a:p>
            <a:pPr eaLnBrk="1" hangingPunct="1"/>
            <a:r>
              <a:rPr lang="nl-NL" dirty="0"/>
              <a:t>FLEXIBELE EN MULTIFUNCTIONELE RUIMTES</a:t>
            </a:r>
          </a:p>
          <a:p>
            <a:pPr eaLnBrk="1" hangingPunct="1"/>
            <a:r>
              <a:rPr lang="nl-NL" dirty="0"/>
              <a:t>BEPERKING ENERGIEVRAAG, DUURZAME ENERGIE</a:t>
            </a:r>
          </a:p>
          <a:p>
            <a:pPr eaLnBrk="1" hangingPunct="1"/>
            <a:r>
              <a:rPr lang="nl-NL" dirty="0"/>
              <a:t>DRAAGVLAK IN DE GEMEENSCHAP</a:t>
            </a:r>
          </a:p>
        </p:txBody>
      </p:sp>
    </p:spTree>
    <p:extLst>
      <p:ext uri="{BB962C8B-B14F-4D97-AF65-F5344CB8AC3E}">
        <p14:creationId xmlns:p14="http://schemas.microsoft.com/office/powerpoint/2010/main" val="379167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5</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105041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6</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1451371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7</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3904537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8</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4236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4021139" y="9718675"/>
            <a:ext cx="3076575" cy="51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7604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7604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7604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7604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16A818-9137-41F3-8E84-146B9DA9BAAC}" type="slidenum">
              <a:rPr lang="nl-NL" altLang="nl-NL">
                <a:latin typeface="Arial" panose="020B0604020202020204" pitchFamily="34" charset="0"/>
              </a:rPr>
              <a:pPr algn="r" eaLnBrk="1" hangingPunct="1">
                <a:spcBef>
                  <a:spcPct val="0"/>
                </a:spcBef>
              </a:pPr>
              <a:t>9</a:t>
            </a:fld>
            <a:endParaRPr lang="nl-NL" altLang="nl-NL">
              <a:latin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l-NL" altLang="nl-NL" dirty="0"/>
              <a:t>Concept relaties</a:t>
            </a:r>
          </a:p>
          <a:p>
            <a:pPr eaLnBrk="1" hangingPunct="1"/>
            <a:endParaRPr lang="nl-NL" altLang="nl-NL" dirty="0"/>
          </a:p>
        </p:txBody>
      </p:sp>
    </p:spTree>
    <p:extLst>
      <p:ext uri="{BB962C8B-B14F-4D97-AF65-F5344CB8AC3E}">
        <p14:creationId xmlns:p14="http://schemas.microsoft.com/office/powerpoint/2010/main" val="1897224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8F461E65-CD68-AA4C-B11F-D5CBF392C76C}" type="datetimeFigureOut">
              <a:rPr lang="en-US"/>
              <a:pPr/>
              <a:t>10/16/18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F461E65-CD68-AA4C-B11F-D5CBF392C76C}" type="datetimeFigureOut">
              <a:rPr lang="en-US"/>
              <a:pPr/>
              <a:t>10/16/18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F461E65-CD68-AA4C-B11F-D5CBF392C76C}" type="datetimeFigureOut">
              <a:rPr lang="en-US"/>
              <a:pPr/>
              <a:t>10/16/18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F461E65-CD68-AA4C-B11F-D5CBF392C76C}" type="datetimeFigureOut">
              <a:rPr lang="en-US"/>
              <a:pPr/>
              <a:t>10/16/18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8F461E65-CD68-AA4C-B11F-D5CBF392C76C}" type="datetimeFigureOut">
              <a:rPr lang="en-US"/>
              <a:pPr/>
              <a:t>10/16/18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F461E65-CD68-AA4C-B11F-D5CBF392C76C}" type="datetimeFigureOut">
              <a:rPr lang="en-US"/>
              <a:pPr/>
              <a:t>10/16/18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F461E65-CD68-AA4C-B11F-D5CBF392C76C}" type="datetimeFigureOut">
              <a:rPr lang="en-US"/>
              <a:pPr/>
              <a:t>10/16/18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8F461E65-CD68-AA4C-B11F-D5CBF392C76C}" type="datetimeFigureOut">
              <a:rPr lang="en-US"/>
              <a:pPr/>
              <a:t>10/16/18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F461E65-CD68-AA4C-B11F-D5CBF392C76C}" type="datetimeFigureOut">
              <a:rPr lang="en-US"/>
              <a:pPr/>
              <a:t>10/16/18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8F461E65-CD68-AA4C-B11F-D5CBF392C76C}" type="datetimeFigureOut">
              <a:rPr lang="en-US"/>
              <a:pPr/>
              <a:t>10/16/18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8F461E65-CD68-AA4C-B11F-D5CBF392C76C}" type="datetimeFigureOut">
              <a:rPr lang="en-US"/>
              <a:pPr/>
              <a:t>10/16/18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FB06029-C127-F54A-9CE9-DB274284BF51}" type="slidenum">
              <a: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61E65-CD68-AA4C-B11F-D5CBF392C76C}" type="datetimeFigureOut">
              <a:rPr lang="en-US"/>
              <a:pPr/>
              <a:t>10/16/18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06029-C127-F54A-9CE9-DB274284BF51}" type="slidenum">
              <a:rPr/>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0.pdf"/><Relationship Id="rId5" Type="http://schemas.openxmlformats.org/officeDocument/2006/relationships/image" Target="../media/image5.png"/><Relationship Id="rId4" Type="http://schemas.openxmlformats.org/officeDocument/2006/relationships/image" Target="../media/image8.pdf"/></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pdf"/><Relationship Id="rId5" Type="http://schemas.openxmlformats.org/officeDocument/2006/relationships/image" Target="../media/image5.png"/><Relationship Id="rId4" Type="http://schemas.openxmlformats.org/officeDocument/2006/relationships/image" Target="../media/image8.pd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df"/><Relationship Id="rId5" Type="http://schemas.openxmlformats.org/officeDocument/2006/relationships/image" Target="../media/image5.png"/><Relationship Id="rId4" Type="http://schemas.openxmlformats.org/officeDocument/2006/relationships/image" Target="../media/image8.pdf"/></Relationships>
</file>

<file path=ppt/slides/_rels/slide20.xml.rels><?xml version="1.0" encoding="UTF-8" standalone="yes"?>
<Relationships xmlns="http://schemas.openxmlformats.org/package/2006/relationships"><Relationship Id="rId8" Type="http://schemas.openxmlformats.org/officeDocument/2006/relationships/image" Target="../media/image10.pdf"/><Relationship Id="rId7"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8.pdf"/><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0.pdf"/><Relationship Id="rId5" Type="http://schemas.openxmlformats.org/officeDocument/2006/relationships/image" Target="../media/image5.png"/><Relationship Id="rId4" Type="http://schemas.openxmlformats.org/officeDocument/2006/relationships/image" Target="../media/image8.pd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df"/><Relationship Id="rId5" Type="http://schemas.openxmlformats.org/officeDocument/2006/relationships/image" Target="../media/image5.png"/><Relationship Id="rId4" Type="http://schemas.openxmlformats.org/officeDocument/2006/relationships/image" Target="../media/image8.pdf"/><Relationship Id="rId9"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3"/>
          <a:stretch>
            <a:fillRect/>
          </a:stretch>
        </p:blipFill>
        <p:spPr>
          <a:xfrm>
            <a:off x="0" y="0"/>
            <a:ext cx="9144000" cy="6858000"/>
          </a:xfrm>
          <a:prstGeom prst="rect">
            <a:avLst/>
          </a:prstGeom>
        </p:spPr>
      </p:pic>
      <p:pic>
        <p:nvPicPr>
          <p:cNvPr id="12" name="Afbeelding 11"/>
          <p:cNvPicPr>
            <a:picLocks noChangeAspect="1"/>
          </p:cNvPicPr>
          <p:nvPr/>
        </p:nvPicPr>
        <p:blipFill>
          <a:blip r:embed="rId4"/>
          <a:stretch>
            <a:fillRect/>
          </a:stretch>
        </p:blipFill>
        <p:spPr>
          <a:xfrm>
            <a:off x="1515533" y="3666064"/>
            <a:ext cx="6121400" cy="2082800"/>
          </a:xfrm>
          <a:prstGeom prst="rect">
            <a:avLst/>
          </a:prstGeom>
        </p:spPr>
      </p:pic>
      <p:pic>
        <p:nvPicPr>
          <p:cNvPr id="11" name="Afbeelding 10"/>
          <p:cNvPicPr>
            <a:picLocks noChangeAspect="1"/>
          </p:cNvPicPr>
          <p:nvPr/>
        </p:nvPicPr>
        <p:blipFill>
          <a:blip r:embed="rId5"/>
          <a:stretch>
            <a:fillRect/>
          </a:stretch>
        </p:blipFill>
        <p:spPr>
          <a:xfrm>
            <a:off x="1130300" y="1430871"/>
            <a:ext cx="6883400" cy="2565400"/>
          </a:xfrm>
          <a:prstGeom prst="rect">
            <a:avLst/>
          </a:prstGeom>
        </p:spPr>
      </p:pic>
      <p:pic>
        <p:nvPicPr>
          <p:cNvPr id="8" name="Afbeelding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6187" y="436683"/>
            <a:ext cx="2240280" cy="815733"/>
          </a:xfrm>
          <a:prstGeom prst="rect">
            <a:avLst/>
          </a:prstGeom>
        </p:spPr>
      </p:pic>
      <p:sp>
        <p:nvSpPr>
          <p:cNvPr id="2" name="Tekstvak 1"/>
          <p:cNvSpPr txBox="1"/>
          <p:nvPr/>
        </p:nvSpPr>
        <p:spPr>
          <a:xfrm>
            <a:off x="1765300" y="4332821"/>
            <a:ext cx="5632450" cy="584775"/>
          </a:xfrm>
          <a:prstGeom prst="rect">
            <a:avLst/>
          </a:prstGeom>
          <a:noFill/>
        </p:spPr>
        <p:txBody>
          <a:bodyPr wrap="square" rtlCol="0">
            <a:spAutoFit/>
          </a:bodyPr>
          <a:lstStyle/>
          <a:p>
            <a:pPr algn="ctr"/>
            <a:r>
              <a:rPr lang="nl-NL" sz="3200" dirty="0">
                <a:latin typeface="Arial" panose="020B0604020202020204" pitchFamily="34" charset="0"/>
                <a:cs typeface="Arial" panose="020B0604020202020204" pitchFamily="34" charset="0"/>
              </a:rPr>
              <a:t>Bijeenkomst 08-10-2018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erelateerde afbeelding">
            <a:extLst>
              <a:ext uri="{FF2B5EF4-FFF2-40B4-BE49-F238E27FC236}">
                <a16:creationId xmlns:a16="http://schemas.microsoft.com/office/drawing/2014/main" id="{CA7473DF-4D98-4634-96ED-8A1E3E878F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7257" y="162762"/>
            <a:ext cx="5121087" cy="5316008"/>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sp>
        <p:nvSpPr>
          <p:cNvPr id="11" name="Tekstvak 10"/>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rPr>
              <a:t>VENTILATIE SYSTEEM</a:t>
            </a:r>
            <a:endParaRPr lang="nl-NL" sz="2116" dirty="0">
              <a:solidFill>
                <a:schemeClr val="bg1">
                  <a:lumMod val="50000"/>
                </a:schemeClr>
              </a:solidFill>
            </a:endParaRPr>
          </a:p>
        </p:txBody>
      </p:sp>
      <p:pic>
        <p:nvPicPr>
          <p:cNvPr id="6" name="Afbeelding 22" descr="logo_vermeer.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a:extLst>
              <a:ext uri="{FF2B5EF4-FFF2-40B4-BE49-F238E27FC236}">
                <a16:creationId xmlns:a16="http://schemas.microsoft.com/office/drawing/2014/main" id="{5852630C-C1D6-484B-BD1C-D09A61AFD4EE}"/>
              </a:ext>
            </a:extLst>
          </p:cNvPr>
          <p:cNvSpPr txBox="1"/>
          <p:nvPr/>
        </p:nvSpPr>
        <p:spPr>
          <a:xfrm>
            <a:off x="752757" y="4552463"/>
            <a:ext cx="5806847" cy="1394741"/>
          </a:xfrm>
          <a:prstGeom prst="rect">
            <a:avLst/>
          </a:prstGeom>
          <a:noFill/>
        </p:spPr>
        <p:txBody>
          <a:bodyPr wrap="square">
            <a:spAutoFit/>
          </a:bodyPr>
          <a:lstStyle/>
          <a:p>
            <a:pPr defTabSz="895064" fontAlgn="auto">
              <a:spcBef>
                <a:spcPts val="0"/>
              </a:spcBef>
              <a:spcAft>
                <a:spcPts val="0"/>
              </a:spcAft>
              <a:defRPr/>
            </a:pPr>
            <a:r>
              <a:rPr lang="en-US" sz="2116" dirty="0" err="1">
                <a:solidFill>
                  <a:schemeClr val="bg1">
                    <a:lumMod val="50000"/>
                  </a:schemeClr>
                </a:solidFill>
              </a:rPr>
              <a:t>Systeem</a:t>
            </a:r>
            <a:r>
              <a:rPr lang="en-US" sz="2116" dirty="0">
                <a:solidFill>
                  <a:schemeClr val="bg1">
                    <a:lumMod val="50000"/>
                  </a:schemeClr>
                </a:solidFill>
              </a:rPr>
              <a:t> D+</a:t>
            </a:r>
          </a:p>
          <a:p>
            <a:pPr defTabSz="895064" fontAlgn="auto">
              <a:spcBef>
                <a:spcPts val="0"/>
              </a:spcBef>
              <a:spcAft>
                <a:spcPts val="0"/>
              </a:spcAft>
              <a:defRPr/>
            </a:pPr>
            <a:r>
              <a:rPr lang="en-US" sz="2116" dirty="0">
                <a:solidFill>
                  <a:schemeClr val="bg1">
                    <a:lumMod val="50000"/>
                  </a:schemeClr>
                </a:solidFill>
              </a:rPr>
              <a:t>- </a:t>
            </a:r>
            <a:r>
              <a:rPr lang="en-US" sz="2116" dirty="0" err="1">
                <a:solidFill>
                  <a:schemeClr val="bg1">
                    <a:lumMod val="50000"/>
                  </a:schemeClr>
                </a:solidFill>
              </a:rPr>
              <a:t>Mechanische</a:t>
            </a:r>
            <a:r>
              <a:rPr lang="en-US" sz="2116" dirty="0">
                <a:solidFill>
                  <a:schemeClr val="bg1">
                    <a:lumMod val="50000"/>
                  </a:schemeClr>
                </a:solidFill>
              </a:rPr>
              <a:t> toe- en </a:t>
            </a:r>
            <a:r>
              <a:rPr lang="en-US" sz="2116" dirty="0" err="1">
                <a:solidFill>
                  <a:schemeClr val="bg1">
                    <a:lumMod val="50000"/>
                  </a:schemeClr>
                </a:solidFill>
              </a:rPr>
              <a:t>afvoer</a:t>
            </a:r>
            <a:endParaRPr lang="en-US" sz="2116" dirty="0">
              <a:solidFill>
                <a:schemeClr val="bg1">
                  <a:lumMod val="50000"/>
                </a:schemeClr>
              </a:solidFill>
            </a:endParaRPr>
          </a:p>
          <a:p>
            <a:pPr defTabSz="895064" fontAlgn="auto">
              <a:spcBef>
                <a:spcPts val="0"/>
              </a:spcBef>
              <a:spcAft>
                <a:spcPts val="0"/>
              </a:spcAft>
              <a:defRPr/>
            </a:pPr>
            <a:r>
              <a:rPr lang="nl-NL" sz="2116" dirty="0">
                <a:solidFill>
                  <a:schemeClr val="bg1">
                    <a:lumMod val="50000"/>
                  </a:schemeClr>
                </a:solidFill>
              </a:rPr>
              <a:t>- Warmteterugwinning  </a:t>
            </a:r>
          </a:p>
          <a:p>
            <a:pPr defTabSz="895064" fontAlgn="auto">
              <a:spcBef>
                <a:spcPts val="0"/>
              </a:spcBef>
              <a:spcAft>
                <a:spcPts val="0"/>
              </a:spcAft>
              <a:defRPr/>
            </a:pPr>
            <a:r>
              <a:rPr lang="nl-NL" sz="2116" dirty="0">
                <a:solidFill>
                  <a:schemeClr val="bg1">
                    <a:lumMod val="50000"/>
                  </a:schemeClr>
                </a:solidFill>
              </a:rPr>
              <a:t>- voorverwarmen toevoer</a:t>
            </a:r>
          </a:p>
        </p:txBody>
      </p:sp>
    </p:spTree>
    <p:extLst>
      <p:ext uri="{BB962C8B-B14F-4D97-AF65-F5344CB8AC3E}">
        <p14:creationId xmlns:p14="http://schemas.microsoft.com/office/powerpoint/2010/main" val="132802656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sp>
        <p:nvSpPr>
          <p:cNvPr id="11" name="Tekstvak 10"/>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rPr>
              <a:t>ZONNE ENERGIE</a:t>
            </a:r>
            <a:endParaRPr lang="nl-NL" sz="2116" dirty="0">
              <a:solidFill>
                <a:schemeClr val="bg1">
                  <a:lumMod val="50000"/>
                </a:schemeClr>
              </a:solidFill>
            </a:endParaRPr>
          </a:p>
        </p:txBody>
      </p:sp>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Gerelateerde afbeelding">
            <a:extLst>
              <a:ext uri="{FF2B5EF4-FFF2-40B4-BE49-F238E27FC236}">
                <a16:creationId xmlns:a16="http://schemas.microsoft.com/office/drawing/2014/main" id="{CAD2ED64-9E3D-4BB0-9884-4C1DE2A7723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70210" y="1069164"/>
            <a:ext cx="5096069" cy="487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93318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sp>
        <p:nvSpPr>
          <p:cNvPr id="11" name="Tekstvak 10"/>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RESULTAAT EPC </a:t>
            </a:r>
            <a:r>
              <a:rPr lang="en-US" sz="2116" dirty="0">
                <a:solidFill>
                  <a:schemeClr val="bg1">
                    <a:lumMod val="50000"/>
                  </a:schemeClr>
                </a:solidFill>
                <a:latin typeface="+mn-lt"/>
                <a:sym typeface="Wingdings" panose="05000000000000000000" pitchFamily="2" charset="2"/>
              </a:rPr>
              <a:t>   </a:t>
            </a:r>
            <a:r>
              <a:rPr lang="en-US" sz="2116" dirty="0">
                <a:solidFill>
                  <a:schemeClr val="bg1">
                    <a:lumMod val="50000"/>
                  </a:schemeClr>
                </a:solidFill>
                <a:latin typeface="+mn-lt"/>
              </a:rPr>
              <a:t>ENERGIE BEHOEFTE</a:t>
            </a:r>
            <a:endParaRPr lang="nl-NL" sz="2116" dirty="0">
              <a:solidFill>
                <a:schemeClr val="bg1">
                  <a:lumMod val="50000"/>
                </a:schemeClr>
              </a:solidFill>
              <a:latin typeface="+mn-lt"/>
            </a:endParaRPr>
          </a:p>
        </p:txBody>
      </p:sp>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p:cNvSpPr txBox="1"/>
          <p:nvPr/>
        </p:nvSpPr>
        <p:spPr>
          <a:xfrm>
            <a:off x="467543" y="1101924"/>
            <a:ext cx="6950293" cy="5301964"/>
          </a:xfrm>
          <a:prstGeom prst="rect">
            <a:avLst/>
          </a:prstGeom>
          <a:noFill/>
        </p:spPr>
        <p:txBody>
          <a:bodyPr wrap="square">
            <a:spAutoFit/>
          </a:bodyPr>
          <a:lstStyle/>
          <a:p>
            <a:pPr defTabSz="895064" fontAlgn="auto">
              <a:spcBef>
                <a:spcPts val="0"/>
              </a:spcBef>
              <a:spcAft>
                <a:spcPts val="0"/>
              </a:spcAft>
              <a:defRPr/>
            </a:pPr>
            <a:r>
              <a:rPr lang="nl-NL" sz="2116" dirty="0">
                <a:solidFill>
                  <a:schemeClr val="bg1">
                    <a:lumMod val="50000"/>
                  </a:schemeClr>
                </a:solidFill>
              </a:rPr>
              <a:t>Energie / elektriciteitsgebruik  (ALL ELECTRIC: dus geen gas)</a:t>
            </a: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marL="342900" indent="-342900" defTabSz="895064">
              <a:buFontTx/>
              <a:buChar char="-"/>
              <a:defRPr/>
            </a:pPr>
            <a:r>
              <a:rPr lang="nl-NL" sz="2116" dirty="0" err="1">
                <a:solidFill>
                  <a:schemeClr val="bg1">
                    <a:lumMod val="50000"/>
                  </a:schemeClr>
                </a:solidFill>
                <a:latin typeface="+mn-lt"/>
              </a:rPr>
              <a:t>Gebouwgebonden</a:t>
            </a:r>
            <a:r>
              <a:rPr lang="nl-NL" sz="2116" dirty="0">
                <a:solidFill>
                  <a:schemeClr val="bg1">
                    <a:lumMod val="50000"/>
                  </a:schemeClr>
                </a:solidFill>
                <a:latin typeface="+mn-lt"/>
              </a:rPr>
              <a:t> installaties: </a:t>
            </a:r>
          </a:p>
          <a:p>
            <a:pPr marL="800100" lvl="1" indent="-342900" defTabSz="895064">
              <a:buFontTx/>
              <a:buChar char="-"/>
              <a:defRPr/>
            </a:pPr>
            <a:r>
              <a:rPr lang="nl-NL" sz="2116" dirty="0">
                <a:solidFill>
                  <a:schemeClr val="bg1">
                    <a:lumMod val="50000"/>
                  </a:schemeClr>
                </a:solidFill>
                <a:latin typeface="+mn-lt"/>
              </a:rPr>
              <a:t>ruimteverwarming, </a:t>
            </a:r>
          </a:p>
          <a:p>
            <a:pPr marL="800100" lvl="1" indent="-342900" defTabSz="895064">
              <a:buFontTx/>
              <a:buChar char="-"/>
              <a:defRPr/>
            </a:pPr>
            <a:r>
              <a:rPr lang="nl-NL" sz="2116" dirty="0">
                <a:solidFill>
                  <a:schemeClr val="bg1">
                    <a:lumMod val="50000"/>
                  </a:schemeClr>
                </a:solidFill>
              </a:rPr>
              <a:t>o</a:t>
            </a:r>
            <a:r>
              <a:rPr lang="nl-NL" sz="2116" dirty="0">
                <a:solidFill>
                  <a:schemeClr val="bg1">
                    <a:lumMod val="50000"/>
                  </a:schemeClr>
                </a:solidFill>
                <a:latin typeface="+mn-lt"/>
              </a:rPr>
              <a:t>pwekking warmtapwater </a:t>
            </a:r>
          </a:p>
          <a:p>
            <a:pPr marL="800100" lvl="1" indent="-342900" defTabSz="895064">
              <a:buFontTx/>
              <a:buChar char="-"/>
              <a:defRPr/>
            </a:pPr>
            <a:r>
              <a:rPr lang="nl-NL" sz="2116" dirty="0">
                <a:solidFill>
                  <a:schemeClr val="bg1">
                    <a:lumMod val="50000"/>
                  </a:schemeClr>
                </a:solidFill>
                <a:latin typeface="+mn-lt"/>
              </a:rPr>
              <a:t>ventilatie </a:t>
            </a:r>
          </a:p>
          <a:p>
            <a:pPr marL="800100" lvl="1" indent="-342900" defTabSz="895064">
              <a:buFontTx/>
              <a:buChar char="-"/>
              <a:defRPr/>
            </a:pPr>
            <a:r>
              <a:rPr lang="nl-NL" sz="2116" dirty="0">
                <a:solidFill>
                  <a:schemeClr val="bg1">
                    <a:lumMod val="50000"/>
                  </a:schemeClr>
                </a:solidFill>
                <a:latin typeface="+mn-lt"/>
              </a:rPr>
              <a:t>verlichting</a:t>
            </a:r>
          </a:p>
          <a:p>
            <a:pPr marL="800100" lvl="1" indent="-342900" defTabSz="895064">
              <a:buFontTx/>
              <a:buChar char="-"/>
              <a:defRPr/>
            </a:pPr>
            <a:endParaRPr lang="nl-NL" sz="2116" dirty="0">
              <a:solidFill>
                <a:schemeClr val="bg1">
                  <a:lumMod val="50000"/>
                </a:schemeClr>
              </a:solidFill>
              <a:latin typeface="+mn-lt"/>
            </a:endParaRPr>
          </a:p>
          <a:p>
            <a:pPr marL="342900" indent="-342900" defTabSz="895064">
              <a:buFontTx/>
              <a:buChar char="-"/>
              <a:defRPr/>
            </a:pPr>
            <a:r>
              <a:rPr lang="nl-NL" sz="2116" dirty="0">
                <a:solidFill>
                  <a:schemeClr val="bg1">
                    <a:lumMod val="50000"/>
                  </a:schemeClr>
                </a:solidFill>
              </a:rPr>
              <a:t>Niet-</a:t>
            </a:r>
            <a:r>
              <a:rPr lang="nl-NL" sz="2116" dirty="0" err="1">
                <a:solidFill>
                  <a:schemeClr val="bg1">
                    <a:lumMod val="50000"/>
                  </a:schemeClr>
                </a:solidFill>
              </a:rPr>
              <a:t>gebouwgebonden</a:t>
            </a:r>
            <a:r>
              <a:rPr lang="nl-NL" sz="2116" dirty="0">
                <a:solidFill>
                  <a:schemeClr val="bg1">
                    <a:lumMod val="50000"/>
                  </a:schemeClr>
                </a:solidFill>
              </a:rPr>
              <a:t> installaties:</a:t>
            </a:r>
          </a:p>
          <a:p>
            <a:pPr marL="800100" lvl="1" indent="-342900" defTabSz="895064">
              <a:buFontTx/>
              <a:buChar char="-"/>
              <a:defRPr/>
            </a:pPr>
            <a:r>
              <a:rPr lang="nl-NL" sz="2116" dirty="0">
                <a:solidFill>
                  <a:schemeClr val="bg1">
                    <a:lumMod val="50000"/>
                  </a:schemeClr>
                </a:solidFill>
              </a:rPr>
              <a:t>Huishoudelijk apparaten</a:t>
            </a:r>
          </a:p>
          <a:p>
            <a:pPr marL="800100" lvl="1" indent="-342900" defTabSz="895064">
              <a:buFontTx/>
              <a:buChar char="-"/>
              <a:defRPr/>
            </a:pPr>
            <a:r>
              <a:rPr lang="nl-NL" sz="2116" dirty="0">
                <a:solidFill>
                  <a:schemeClr val="bg1">
                    <a:lumMod val="50000"/>
                  </a:schemeClr>
                </a:solidFill>
              </a:rPr>
              <a:t>Keukenapparatuur</a:t>
            </a:r>
          </a:p>
          <a:p>
            <a:pPr marL="800100" lvl="1" indent="-342900" defTabSz="895064">
              <a:buFontTx/>
              <a:buChar char="-"/>
              <a:defRPr/>
            </a:pPr>
            <a:r>
              <a:rPr lang="nl-NL" sz="2116" dirty="0">
                <a:solidFill>
                  <a:schemeClr val="bg1">
                    <a:lumMod val="50000"/>
                  </a:schemeClr>
                </a:solidFill>
              </a:rPr>
              <a:t>TV, computer etc.</a:t>
            </a:r>
          </a:p>
          <a:p>
            <a:pPr marL="1714500" lvl="3" indent="-342900" defTabSz="895064">
              <a:buFontTx/>
              <a:buChar char="-"/>
              <a:defRPr/>
            </a:pPr>
            <a:endParaRPr lang="nl-NL" sz="2116" dirty="0">
              <a:solidFill>
                <a:schemeClr val="bg1">
                  <a:lumMod val="50000"/>
                </a:schemeClr>
              </a:solidFill>
            </a:endParaRPr>
          </a:p>
          <a:p>
            <a:pPr marL="342900" indent="-342900" defTabSz="895064">
              <a:buFontTx/>
              <a:buChar char="-"/>
              <a:defRPr/>
            </a:pPr>
            <a:r>
              <a:rPr lang="nl-NL" sz="2116" dirty="0">
                <a:solidFill>
                  <a:schemeClr val="bg1">
                    <a:lumMod val="50000"/>
                  </a:schemeClr>
                </a:solidFill>
              </a:rPr>
              <a:t>Op eigen perceel opgewekte &amp; verbruikte elektriciteit </a:t>
            </a:r>
          </a:p>
          <a:p>
            <a:pPr marL="800100" lvl="1" indent="-342900" defTabSz="895064">
              <a:buFontTx/>
              <a:buChar char="-"/>
              <a:defRPr/>
            </a:pPr>
            <a:endParaRPr lang="nl-NL" sz="2116" dirty="0">
              <a:solidFill>
                <a:schemeClr val="bg1">
                  <a:lumMod val="50000"/>
                </a:schemeClr>
              </a:solidFill>
            </a:endParaRPr>
          </a:p>
          <a:p>
            <a:pPr marL="800100" lvl="1" indent="-342900" defTabSz="895064">
              <a:buFontTx/>
              <a:buChar char="-"/>
              <a:defRPr/>
            </a:pPr>
            <a:endParaRPr lang="nl-NL" sz="2116" dirty="0">
              <a:solidFill>
                <a:schemeClr val="bg1">
                  <a:lumMod val="50000"/>
                </a:schemeClr>
              </a:solidFill>
              <a:latin typeface="+mn-lt"/>
            </a:endParaRPr>
          </a:p>
        </p:txBody>
      </p:sp>
      <p:sp>
        <p:nvSpPr>
          <p:cNvPr id="8" name="Tekstvak 7">
            <a:extLst>
              <a:ext uri="{FF2B5EF4-FFF2-40B4-BE49-F238E27FC236}">
                <a16:creationId xmlns:a16="http://schemas.microsoft.com/office/drawing/2014/main" id="{F2893530-1C5D-4A0B-B563-92C0FCE21F43}"/>
              </a:ext>
            </a:extLst>
          </p:cNvPr>
          <p:cNvSpPr txBox="1"/>
          <p:nvPr/>
        </p:nvSpPr>
        <p:spPr>
          <a:xfrm rot="19994559">
            <a:off x="4181638" y="2178293"/>
            <a:ext cx="5154921" cy="156966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defTabSz="895064" fontAlgn="auto">
              <a:spcBef>
                <a:spcPts val="0"/>
              </a:spcBef>
              <a:spcAft>
                <a:spcPts val="0"/>
              </a:spcAft>
              <a:defRPr/>
            </a:pPr>
            <a:r>
              <a:rPr lang="en-US" sz="2400" b="1" dirty="0">
                <a:ln/>
                <a:solidFill>
                  <a:schemeClr val="accent3"/>
                </a:solidFill>
                <a:latin typeface="+mn-lt"/>
              </a:rPr>
              <a:t>GEBASEERD OP STANDAARD GEBRUIK. </a:t>
            </a:r>
          </a:p>
          <a:p>
            <a:pPr algn="ctr" defTabSz="895064" fontAlgn="auto">
              <a:spcBef>
                <a:spcPts val="0"/>
              </a:spcBef>
              <a:spcAft>
                <a:spcPts val="0"/>
              </a:spcAft>
              <a:defRPr/>
            </a:pPr>
            <a:endParaRPr lang="en-US" sz="2400" b="1" dirty="0">
              <a:ln/>
              <a:solidFill>
                <a:schemeClr val="accent3"/>
              </a:solidFill>
              <a:latin typeface="+mn-lt"/>
            </a:endParaRPr>
          </a:p>
          <a:p>
            <a:pPr algn="ctr" defTabSz="895064" fontAlgn="auto">
              <a:spcBef>
                <a:spcPts val="0"/>
              </a:spcBef>
              <a:spcAft>
                <a:spcPts val="0"/>
              </a:spcAft>
              <a:defRPr/>
            </a:pPr>
            <a:r>
              <a:rPr lang="en-US" sz="2400" b="1" dirty="0">
                <a:ln/>
                <a:solidFill>
                  <a:schemeClr val="accent3"/>
                </a:solidFill>
                <a:latin typeface="+mn-lt"/>
              </a:rPr>
              <a:t>MILIEUBEWUSTE LEVENSSTIJL </a:t>
            </a:r>
          </a:p>
          <a:p>
            <a:pPr algn="ctr" defTabSz="895064" fontAlgn="auto">
              <a:spcBef>
                <a:spcPts val="0"/>
              </a:spcBef>
              <a:spcAft>
                <a:spcPts val="0"/>
              </a:spcAft>
              <a:defRPr/>
            </a:pPr>
            <a:r>
              <a:rPr lang="en-US" sz="2400" b="1" dirty="0">
                <a:ln/>
                <a:solidFill>
                  <a:schemeClr val="accent3"/>
                </a:solidFill>
                <a:latin typeface="+mn-lt"/>
              </a:rPr>
              <a:t>HEEFT EFFECT OP VERBRUIK !!! </a:t>
            </a:r>
            <a:endParaRPr lang="nl-NL" sz="2400" b="1" dirty="0">
              <a:ln/>
              <a:solidFill>
                <a:schemeClr val="accent3"/>
              </a:solidFill>
              <a:latin typeface="+mn-lt"/>
            </a:endParaRPr>
          </a:p>
        </p:txBody>
      </p:sp>
    </p:spTree>
    <p:extLst>
      <p:ext uri="{BB962C8B-B14F-4D97-AF65-F5344CB8AC3E}">
        <p14:creationId xmlns:p14="http://schemas.microsoft.com/office/powerpoint/2010/main" val="220005579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sp>
        <p:nvSpPr>
          <p:cNvPr id="11" name="Tekstvak 10"/>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RESULTAAT EPC </a:t>
            </a:r>
            <a:r>
              <a:rPr lang="en-US" sz="2116" dirty="0">
                <a:solidFill>
                  <a:schemeClr val="bg1">
                    <a:lumMod val="50000"/>
                  </a:schemeClr>
                </a:solidFill>
                <a:latin typeface="+mn-lt"/>
                <a:sym typeface="Wingdings" panose="05000000000000000000" pitchFamily="2" charset="2"/>
              </a:rPr>
              <a:t>   </a:t>
            </a:r>
            <a:r>
              <a:rPr lang="en-US" sz="2116" dirty="0">
                <a:solidFill>
                  <a:schemeClr val="bg1">
                    <a:lumMod val="50000"/>
                  </a:schemeClr>
                </a:solidFill>
                <a:latin typeface="+mn-lt"/>
              </a:rPr>
              <a:t>ENERGIE BEHOEFTE</a:t>
            </a:r>
            <a:endParaRPr lang="nl-NL" sz="2116" dirty="0">
              <a:solidFill>
                <a:schemeClr val="bg1">
                  <a:lumMod val="50000"/>
                </a:schemeClr>
              </a:solidFill>
              <a:latin typeface="+mn-lt"/>
            </a:endParaRPr>
          </a:p>
        </p:txBody>
      </p:sp>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p:cNvSpPr txBox="1"/>
          <p:nvPr/>
        </p:nvSpPr>
        <p:spPr>
          <a:xfrm>
            <a:off x="467543" y="1419164"/>
            <a:ext cx="8437042" cy="1640962"/>
          </a:xfrm>
          <a:prstGeom prst="rect">
            <a:avLst/>
          </a:prstGeom>
          <a:noFill/>
        </p:spPr>
        <p:txBody>
          <a:bodyPr wrap="square">
            <a:spAutoFit/>
          </a:bodyPr>
          <a:lstStyle/>
          <a:p>
            <a:pPr defTabSz="895064" fontAlgn="auto">
              <a:spcBef>
                <a:spcPts val="0"/>
              </a:spcBef>
              <a:spcAft>
                <a:spcPts val="0"/>
              </a:spcAft>
              <a:defRPr/>
            </a:pPr>
            <a:r>
              <a:rPr lang="nl-NL" sz="2116" dirty="0">
                <a:solidFill>
                  <a:schemeClr val="accent3"/>
                </a:solidFill>
              </a:rPr>
              <a:t>NUL OP DE METER WONING (Nota Nul woning):</a:t>
            </a:r>
          </a:p>
          <a:p>
            <a:pPr defTabSz="895064" fontAlgn="auto">
              <a:spcBef>
                <a:spcPts val="0"/>
              </a:spcBef>
              <a:spcAft>
                <a:spcPts val="0"/>
              </a:spcAft>
              <a:defRPr/>
            </a:pPr>
            <a:endParaRPr lang="nl-NL" sz="2116" dirty="0">
              <a:solidFill>
                <a:schemeClr val="bg1">
                  <a:lumMod val="50000"/>
                </a:schemeClr>
              </a:solidFill>
              <a:latin typeface="+mn-lt"/>
            </a:endParaRPr>
          </a:p>
          <a:p>
            <a:pPr defTabSz="895064" fontAlgn="auto">
              <a:spcBef>
                <a:spcPts val="0"/>
              </a:spcBef>
              <a:spcAft>
                <a:spcPts val="0"/>
              </a:spcAft>
              <a:defRPr/>
            </a:pPr>
            <a:r>
              <a:rPr lang="nl-NL" sz="2116" dirty="0">
                <a:solidFill>
                  <a:schemeClr val="bg1">
                    <a:lumMod val="50000"/>
                  </a:schemeClr>
                </a:solidFill>
              </a:rPr>
              <a:t>volledige energieverbruik        </a:t>
            </a:r>
            <a:r>
              <a:rPr lang="nl-NL" sz="2116" dirty="0"/>
              <a:t>&lt;/=</a:t>
            </a:r>
            <a:r>
              <a:rPr lang="nl-NL" sz="2116" dirty="0">
                <a:solidFill>
                  <a:schemeClr val="bg1">
                    <a:lumMod val="50000"/>
                  </a:schemeClr>
                </a:solidFill>
              </a:rPr>
              <a:t>      op eigen perceel opgewekte energie</a:t>
            </a:r>
          </a:p>
          <a:p>
            <a:pPr defTabSz="895064" fontAlgn="auto">
              <a:spcBef>
                <a:spcPts val="0"/>
              </a:spcBef>
              <a:spcAft>
                <a:spcPts val="0"/>
              </a:spcAft>
              <a:defRPr/>
            </a:pPr>
            <a:r>
              <a:rPr lang="nl-NL" sz="1600" dirty="0">
                <a:solidFill>
                  <a:schemeClr val="bg1">
                    <a:lumMod val="50000"/>
                  </a:schemeClr>
                </a:solidFill>
              </a:rPr>
              <a:t>(</a:t>
            </a:r>
            <a:r>
              <a:rPr lang="nl-NL" sz="1600" dirty="0" err="1">
                <a:solidFill>
                  <a:schemeClr val="bg1">
                    <a:lumMod val="50000"/>
                  </a:schemeClr>
                </a:solidFill>
              </a:rPr>
              <a:t>gebouwgebonden</a:t>
            </a:r>
            <a:r>
              <a:rPr lang="nl-NL" sz="1600" dirty="0">
                <a:solidFill>
                  <a:schemeClr val="bg1">
                    <a:lumMod val="50000"/>
                  </a:schemeClr>
                </a:solidFill>
              </a:rPr>
              <a:t> en huishoudelijk) </a:t>
            </a:r>
          </a:p>
          <a:p>
            <a:pPr marL="800100" lvl="1" indent="-342900" defTabSz="895064">
              <a:buFontTx/>
              <a:buChar char="-"/>
              <a:defRPr/>
            </a:pPr>
            <a:endParaRPr lang="nl-NL" sz="2116" dirty="0">
              <a:solidFill>
                <a:schemeClr val="bg1">
                  <a:lumMod val="50000"/>
                </a:schemeClr>
              </a:solidFill>
              <a:latin typeface="+mn-lt"/>
            </a:endParaRPr>
          </a:p>
        </p:txBody>
      </p:sp>
    </p:spTree>
    <p:extLst>
      <p:ext uri="{BB962C8B-B14F-4D97-AF65-F5344CB8AC3E}">
        <p14:creationId xmlns:p14="http://schemas.microsoft.com/office/powerpoint/2010/main" val="293157300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6C4C1DF5-F1A9-4E6C-9868-D9143B6AB7DE}"/>
              </a:ext>
            </a:extLst>
          </p:cNvPr>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ENERGIE PRESTATIE VERGOEDING</a:t>
            </a:r>
            <a:endParaRPr lang="nl-NL" sz="2116" dirty="0">
              <a:solidFill>
                <a:schemeClr val="bg1">
                  <a:lumMod val="50000"/>
                </a:schemeClr>
              </a:solidFill>
              <a:latin typeface="+mn-lt"/>
            </a:endParaRPr>
          </a:p>
        </p:txBody>
      </p:sp>
      <p:sp>
        <p:nvSpPr>
          <p:cNvPr id="8" name="Tekstvak 7">
            <a:extLst>
              <a:ext uri="{FF2B5EF4-FFF2-40B4-BE49-F238E27FC236}">
                <a16:creationId xmlns:a16="http://schemas.microsoft.com/office/drawing/2014/main" id="{C493B108-0BF1-4E0C-8800-172D1B333690}"/>
              </a:ext>
            </a:extLst>
          </p:cNvPr>
          <p:cNvSpPr txBox="1"/>
          <p:nvPr/>
        </p:nvSpPr>
        <p:spPr>
          <a:xfrm>
            <a:off x="467543" y="1101924"/>
            <a:ext cx="8135281" cy="2371547"/>
          </a:xfrm>
          <a:prstGeom prst="rect">
            <a:avLst/>
          </a:prstGeom>
          <a:noFill/>
        </p:spPr>
        <p:txBody>
          <a:bodyPr wrap="square">
            <a:spAutoFit/>
          </a:bodyPr>
          <a:lstStyle/>
          <a:p>
            <a:pPr defTabSz="895064" fontAlgn="auto">
              <a:spcBef>
                <a:spcPts val="0"/>
              </a:spcBef>
              <a:spcAft>
                <a:spcPts val="0"/>
              </a:spcAft>
              <a:defRPr/>
            </a:pPr>
            <a:r>
              <a:rPr lang="nl-NL" sz="2116" dirty="0">
                <a:solidFill>
                  <a:schemeClr val="bg1">
                    <a:lumMod val="50000"/>
                  </a:schemeClr>
                </a:solidFill>
              </a:rPr>
              <a:t>De energieprestatievergoeding (EPV) is een bedrag dat u als huurder aan de verhuurder betaalt voor uw energiezuinige woning. </a:t>
            </a:r>
          </a:p>
          <a:p>
            <a:pPr defTabSz="895064" fontAlgn="auto">
              <a:spcBef>
                <a:spcPts val="0"/>
              </a:spcBef>
              <a:spcAft>
                <a:spcPts val="0"/>
              </a:spcAft>
              <a:defRPr/>
            </a:pPr>
            <a:endParaRPr lang="nl-NL" sz="2116" dirty="0">
              <a:solidFill>
                <a:schemeClr val="bg1">
                  <a:lumMod val="50000"/>
                </a:schemeClr>
              </a:solidFill>
            </a:endParaRPr>
          </a:p>
          <a:p>
            <a:pPr defTabSz="895064" fontAlgn="auto">
              <a:spcBef>
                <a:spcPts val="0"/>
              </a:spcBef>
              <a:spcAft>
                <a:spcPts val="0"/>
              </a:spcAft>
              <a:defRPr/>
            </a:pPr>
            <a:r>
              <a:rPr lang="nl-NL" sz="2116" dirty="0">
                <a:solidFill>
                  <a:schemeClr val="bg1">
                    <a:lumMod val="50000"/>
                  </a:schemeClr>
                </a:solidFill>
              </a:rPr>
              <a:t>Heeft de verhuurder uw woning zeer energiezuinig gemaakt, en wekt het huis zelf energie op? Bijvoorbeeld door het gebruik van zonnepanelen? Dan mag de verhuurder u een vergoeding vragen voor de kosten die hij hiervoor gemaakt heeft. Dit is de EPV. </a:t>
            </a:r>
            <a:endParaRPr lang="nl-NL" sz="2116" dirty="0">
              <a:solidFill>
                <a:schemeClr val="bg1">
                  <a:lumMod val="50000"/>
                </a:schemeClr>
              </a:solidFill>
              <a:latin typeface="+mn-lt"/>
            </a:endParaRPr>
          </a:p>
        </p:txBody>
      </p:sp>
      <p:pic>
        <p:nvPicPr>
          <p:cNvPr id="5" name="Afbeelding 4">
            <a:extLst>
              <a:ext uri="{FF2B5EF4-FFF2-40B4-BE49-F238E27FC236}">
                <a16:creationId xmlns:a16="http://schemas.microsoft.com/office/drawing/2014/main" id="{47644D32-BF23-49FB-A7A0-FA6DED2B128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 y="3684674"/>
            <a:ext cx="9144000" cy="2519761"/>
          </a:xfrm>
          <a:prstGeom prst="rect">
            <a:avLst/>
          </a:prstGeom>
        </p:spPr>
      </p:pic>
    </p:spTree>
    <p:extLst>
      <p:ext uri="{BB962C8B-B14F-4D97-AF65-F5344CB8AC3E}">
        <p14:creationId xmlns:p14="http://schemas.microsoft.com/office/powerpoint/2010/main" val="111496655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6C4C1DF5-F1A9-4E6C-9868-D9143B6AB7DE}"/>
              </a:ext>
            </a:extLst>
          </p:cNvPr>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ENERGIE PRESTATIE VERGOEDING</a:t>
            </a:r>
            <a:endParaRPr lang="nl-NL" sz="2116" dirty="0">
              <a:solidFill>
                <a:schemeClr val="bg1">
                  <a:lumMod val="50000"/>
                </a:schemeClr>
              </a:solidFill>
              <a:latin typeface="+mn-lt"/>
            </a:endParaRPr>
          </a:p>
        </p:txBody>
      </p:sp>
      <p:sp>
        <p:nvSpPr>
          <p:cNvPr id="8" name="Tekstvak 7">
            <a:extLst>
              <a:ext uri="{FF2B5EF4-FFF2-40B4-BE49-F238E27FC236}">
                <a16:creationId xmlns:a16="http://schemas.microsoft.com/office/drawing/2014/main" id="{C493B108-0BF1-4E0C-8800-172D1B333690}"/>
              </a:ext>
            </a:extLst>
          </p:cNvPr>
          <p:cNvSpPr txBox="1"/>
          <p:nvPr/>
        </p:nvSpPr>
        <p:spPr>
          <a:xfrm>
            <a:off x="467543" y="848861"/>
            <a:ext cx="8135281" cy="2697149"/>
          </a:xfrm>
          <a:prstGeom prst="rect">
            <a:avLst/>
          </a:prstGeom>
          <a:noFill/>
        </p:spPr>
        <p:txBody>
          <a:bodyPr wrap="square">
            <a:spAutoFit/>
          </a:bodyPr>
          <a:lstStyle/>
          <a:p>
            <a:pPr defTabSz="895064" fontAlgn="auto">
              <a:spcBef>
                <a:spcPts val="0"/>
              </a:spcBef>
              <a:spcAft>
                <a:spcPts val="0"/>
              </a:spcAft>
              <a:defRPr/>
            </a:pPr>
            <a:r>
              <a:rPr lang="nl-NL" sz="2116" b="1" dirty="0">
                <a:solidFill>
                  <a:schemeClr val="bg1">
                    <a:lumMod val="50000"/>
                  </a:schemeClr>
                </a:solidFill>
              </a:rPr>
              <a:t>Warmtevraag</a:t>
            </a:r>
          </a:p>
          <a:p>
            <a:pPr defTabSz="895064" fontAlgn="auto">
              <a:spcBef>
                <a:spcPts val="0"/>
              </a:spcBef>
              <a:spcAft>
                <a:spcPts val="0"/>
              </a:spcAft>
              <a:defRPr/>
            </a:pPr>
            <a:r>
              <a:rPr lang="nl-NL" sz="2116" dirty="0">
                <a:solidFill>
                  <a:schemeClr val="bg1">
                    <a:lumMod val="50000"/>
                  </a:schemeClr>
                </a:solidFill>
              </a:rPr>
              <a:t>Dit begrip geeft aan hoeveel energie nodig is om uw woning te verwarmen bij gemiddeld gebruik in een jaar met een normale winter. Hoe beter de isolatie, hoe lager de warmtevraag van de woning. </a:t>
            </a:r>
          </a:p>
          <a:p>
            <a:pPr defTabSz="895064" fontAlgn="auto">
              <a:spcBef>
                <a:spcPts val="0"/>
              </a:spcBef>
              <a:spcAft>
                <a:spcPts val="0"/>
              </a:spcAft>
              <a:defRPr/>
            </a:pPr>
            <a:endParaRPr lang="nl-NL" sz="2116" dirty="0">
              <a:solidFill>
                <a:schemeClr val="bg1">
                  <a:lumMod val="50000"/>
                </a:schemeClr>
              </a:solidFill>
            </a:endParaRPr>
          </a:p>
          <a:p>
            <a:pPr defTabSz="895064" fontAlgn="auto">
              <a:spcBef>
                <a:spcPts val="0"/>
              </a:spcBef>
              <a:spcAft>
                <a:spcPts val="0"/>
              </a:spcAft>
              <a:defRPr/>
            </a:pPr>
            <a:r>
              <a:rPr lang="nl-NL" sz="2116" dirty="0">
                <a:solidFill>
                  <a:schemeClr val="bg1">
                    <a:lumMod val="50000"/>
                  </a:schemeClr>
                </a:solidFill>
              </a:rPr>
              <a:t>Is de warmtevraag minder dan 50 kWh per vierkante meter per jaar? Dan mag de verhuurder een EPV van u vragen.</a:t>
            </a:r>
            <a:endParaRPr lang="nl-NL" sz="2116" dirty="0">
              <a:solidFill>
                <a:schemeClr val="bg1">
                  <a:lumMod val="50000"/>
                </a:schemeClr>
              </a:solidFill>
              <a:latin typeface="+mn-lt"/>
            </a:endParaRPr>
          </a:p>
          <a:p>
            <a:pPr defTabSz="895064" fontAlgn="auto">
              <a:spcBef>
                <a:spcPts val="0"/>
              </a:spcBef>
              <a:spcAft>
                <a:spcPts val="0"/>
              </a:spcAft>
              <a:defRPr/>
            </a:pPr>
            <a:endParaRPr lang="nl-NL" sz="2116" dirty="0">
              <a:solidFill>
                <a:schemeClr val="bg1">
                  <a:lumMod val="50000"/>
                </a:schemeClr>
              </a:solidFill>
              <a:latin typeface="+mn-lt"/>
            </a:endParaRPr>
          </a:p>
        </p:txBody>
      </p:sp>
      <p:sp>
        <p:nvSpPr>
          <p:cNvPr id="9" name="Tekstvak 8">
            <a:extLst>
              <a:ext uri="{FF2B5EF4-FFF2-40B4-BE49-F238E27FC236}">
                <a16:creationId xmlns:a16="http://schemas.microsoft.com/office/drawing/2014/main" id="{E190FC94-72FC-4D85-B912-2A5D012137BF}"/>
              </a:ext>
            </a:extLst>
          </p:cNvPr>
          <p:cNvSpPr txBox="1"/>
          <p:nvPr/>
        </p:nvSpPr>
        <p:spPr>
          <a:xfrm>
            <a:off x="467542" y="3306648"/>
            <a:ext cx="8135281" cy="2943370"/>
          </a:xfrm>
          <a:prstGeom prst="rect">
            <a:avLst/>
          </a:prstGeom>
          <a:noFill/>
        </p:spPr>
        <p:txBody>
          <a:bodyPr wrap="square">
            <a:spAutoFit/>
          </a:bodyPr>
          <a:lstStyle/>
          <a:p>
            <a:pPr defTabSz="895064" fontAlgn="auto">
              <a:spcBef>
                <a:spcPts val="0"/>
              </a:spcBef>
              <a:spcAft>
                <a:spcPts val="0"/>
              </a:spcAft>
              <a:defRPr/>
            </a:pPr>
            <a:r>
              <a:rPr lang="nl-NL" sz="2116" b="1" dirty="0">
                <a:solidFill>
                  <a:schemeClr val="bg1">
                    <a:lumMod val="50000"/>
                  </a:schemeClr>
                </a:solidFill>
              </a:rPr>
              <a:t>Eisen EPV</a:t>
            </a:r>
          </a:p>
          <a:p>
            <a:pPr defTabSz="895064" fontAlgn="auto">
              <a:spcBef>
                <a:spcPts val="0"/>
              </a:spcBef>
              <a:spcAft>
                <a:spcPts val="0"/>
              </a:spcAft>
              <a:defRPr/>
            </a:pPr>
            <a:r>
              <a:rPr lang="nl-NL" sz="2116" dirty="0">
                <a:solidFill>
                  <a:schemeClr val="bg1">
                    <a:lumMod val="50000"/>
                  </a:schemeClr>
                </a:solidFill>
              </a:rPr>
              <a:t>Woning wekt genoeg energie op voor:</a:t>
            </a:r>
          </a:p>
          <a:p>
            <a:pPr marL="342900" indent="-342900" defTabSz="895064" fontAlgn="auto">
              <a:spcBef>
                <a:spcPts val="0"/>
              </a:spcBef>
              <a:spcAft>
                <a:spcPts val="0"/>
              </a:spcAft>
              <a:buFont typeface="Arial" panose="020B0604020202020204" pitchFamily="34" charset="0"/>
              <a:buChar char="•"/>
              <a:defRPr/>
            </a:pPr>
            <a:r>
              <a:rPr lang="nl-NL" sz="2116" dirty="0">
                <a:solidFill>
                  <a:schemeClr val="bg1">
                    <a:lumMod val="50000"/>
                  </a:schemeClr>
                </a:solidFill>
              </a:rPr>
              <a:t>Alle energie die nodig is voor de vaste installaties in het gebouw. Bijvoorbeeld de ventilatie.</a:t>
            </a:r>
          </a:p>
          <a:p>
            <a:pPr marL="342900" indent="-342900" defTabSz="895064" fontAlgn="auto">
              <a:spcBef>
                <a:spcPts val="0"/>
              </a:spcBef>
              <a:spcAft>
                <a:spcPts val="0"/>
              </a:spcAft>
              <a:buFont typeface="Arial" panose="020B0604020202020204" pitchFamily="34" charset="0"/>
              <a:buChar char="•"/>
              <a:defRPr/>
            </a:pPr>
            <a:r>
              <a:rPr lang="nl-NL" sz="2116" dirty="0">
                <a:solidFill>
                  <a:schemeClr val="bg1">
                    <a:lumMod val="50000"/>
                  </a:schemeClr>
                </a:solidFill>
              </a:rPr>
              <a:t>26 kWh per vierkante meter aan elektriciteit voor het gebruik van elektrische apparaten.</a:t>
            </a:r>
          </a:p>
          <a:p>
            <a:pPr marL="342900" indent="-342900" defTabSz="895064" fontAlgn="auto">
              <a:spcBef>
                <a:spcPts val="0"/>
              </a:spcBef>
              <a:spcAft>
                <a:spcPts val="0"/>
              </a:spcAft>
              <a:buFont typeface="Arial" panose="020B0604020202020204" pitchFamily="34" charset="0"/>
              <a:buChar char="•"/>
              <a:defRPr/>
            </a:pPr>
            <a:r>
              <a:rPr lang="nl-NL" sz="2116" dirty="0">
                <a:solidFill>
                  <a:schemeClr val="bg1">
                    <a:lumMod val="50000"/>
                  </a:schemeClr>
                </a:solidFill>
              </a:rPr>
              <a:t>15 kWh per vierkante meter aan warm water voor gebruik in de keuken en badkamer.</a:t>
            </a:r>
          </a:p>
          <a:p>
            <a:pPr defTabSz="895064" fontAlgn="auto">
              <a:spcBef>
                <a:spcPts val="0"/>
              </a:spcBef>
              <a:spcAft>
                <a:spcPts val="0"/>
              </a:spcAft>
              <a:defRPr/>
            </a:pPr>
            <a:r>
              <a:rPr lang="nl-NL" sz="1600" dirty="0">
                <a:solidFill>
                  <a:schemeClr val="bg1">
                    <a:lumMod val="50000"/>
                  </a:schemeClr>
                </a:solidFill>
              </a:rPr>
              <a:t>Deze energie is genoeg voor een gemiddeld gezin in een jaar met gemiddelde temperaturen.</a:t>
            </a:r>
            <a:endParaRPr lang="nl-NL" sz="1600" dirty="0">
              <a:solidFill>
                <a:schemeClr val="bg1">
                  <a:lumMod val="50000"/>
                </a:schemeClr>
              </a:solidFill>
              <a:latin typeface="+mn-lt"/>
            </a:endParaRPr>
          </a:p>
        </p:txBody>
      </p:sp>
    </p:spTree>
    <p:extLst>
      <p:ext uri="{BB962C8B-B14F-4D97-AF65-F5344CB8AC3E}">
        <p14:creationId xmlns:p14="http://schemas.microsoft.com/office/powerpoint/2010/main" val="184384705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id:image002.png@01D413B9.44CC8A80">
            <a:extLst>
              <a:ext uri="{FF2B5EF4-FFF2-40B4-BE49-F238E27FC236}">
                <a16:creationId xmlns:a16="http://schemas.microsoft.com/office/drawing/2014/main" id="{91E5E459-28E4-4D57-9E50-AC2CCF7EA9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3" y="1311049"/>
            <a:ext cx="8432849" cy="242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6C4C1DF5-F1A9-4E6C-9868-D9143B6AB7DE}"/>
              </a:ext>
            </a:extLst>
          </p:cNvPr>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ENERGIE PRESTATIE VERGOEDING</a:t>
            </a:r>
            <a:endParaRPr lang="nl-NL" sz="2116" dirty="0">
              <a:solidFill>
                <a:schemeClr val="bg1">
                  <a:lumMod val="50000"/>
                </a:schemeClr>
              </a:solidFill>
              <a:latin typeface="+mn-lt"/>
            </a:endParaRPr>
          </a:p>
        </p:txBody>
      </p:sp>
    </p:spTree>
    <p:extLst>
      <p:ext uri="{BB962C8B-B14F-4D97-AF65-F5344CB8AC3E}">
        <p14:creationId xmlns:p14="http://schemas.microsoft.com/office/powerpoint/2010/main" val="10697340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84411"/>
            <a:ext cx="1236242" cy="415736"/>
          </a:xfrm>
          <a:prstGeom prst="rect">
            <a:avLst/>
          </a:prstGeom>
        </p:spPr>
      </p:pic>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6C4C1DF5-F1A9-4E6C-9868-D9143B6AB7DE}"/>
              </a:ext>
            </a:extLst>
          </p:cNvPr>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BEWUSTWORDING</a:t>
            </a:r>
            <a:endParaRPr lang="nl-NL" sz="2116" dirty="0">
              <a:solidFill>
                <a:schemeClr val="bg1">
                  <a:lumMod val="50000"/>
                </a:schemeClr>
              </a:solidFill>
              <a:latin typeface="+mn-lt"/>
            </a:endParaRPr>
          </a:p>
        </p:txBody>
      </p:sp>
      <p:sp>
        <p:nvSpPr>
          <p:cNvPr id="8" name="Tekstvak 7">
            <a:extLst>
              <a:ext uri="{FF2B5EF4-FFF2-40B4-BE49-F238E27FC236}">
                <a16:creationId xmlns:a16="http://schemas.microsoft.com/office/drawing/2014/main" id="{6B9548A2-30A5-4C81-985A-0503EFC71807}"/>
              </a:ext>
            </a:extLst>
          </p:cNvPr>
          <p:cNvSpPr txBox="1"/>
          <p:nvPr/>
        </p:nvSpPr>
        <p:spPr>
          <a:xfrm>
            <a:off x="467543" y="1101924"/>
            <a:ext cx="6950293" cy="743537"/>
          </a:xfrm>
          <a:prstGeom prst="rect">
            <a:avLst/>
          </a:prstGeom>
          <a:noFill/>
        </p:spPr>
        <p:txBody>
          <a:bodyPr wrap="square">
            <a:spAutoFit/>
          </a:bodyPr>
          <a:lstStyle/>
          <a:p>
            <a:pPr defTabSz="895064" fontAlgn="auto">
              <a:spcBef>
                <a:spcPts val="0"/>
              </a:spcBef>
              <a:spcAft>
                <a:spcPts val="0"/>
              </a:spcAft>
              <a:defRPr/>
            </a:pPr>
            <a:r>
              <a:rPr lang="nl-NL" sz="2116" dirty="0">
                <a:solidFill>
                  <a:schemeClr val="bg1">
                    <a:lumMod val="50000"/>
                  </a:schemeClr>
                </a:solidFill>
              </a:rPr>
              <a:t>Gebalanceerd ventileren </a:t>
            </a:r>
            <a:r>
              <a:rPr lang="nl-NL" sz="2116" dirty="0">
                <a:solidFill>
                  <a:schemeClr val="bg1">
                    <a:lumMod val="50000"/>
                  </a:schemeClr>
                </a:solidFill>
                <a:sym typeface="Wingdings" panose="05000000000000000000" pitchFamily="2" charset="2"/>
              </a:rPr>
              <a:t> ramen gesloten houden</a:t>
            </a:r>
          </a:p>
          <a:p>
            <a:pPr defTabSz="895064" fontAlgn="auto">
              <a:spcBef>
                <a:spcPts val="0"/>
              </a:spcBef>
              <a:spcAft>
                <a:spcPts val="0"/>
              </a:spcAft>
              <a:defRPr/>
            </a:pPr>
            <a:r>
              <a:rPr lang="nl-NL" sz="2116" dirty="0">
                <a:solidFill>
                  <a:schemeClr val="bg1">
                    <a:lumMod val="50000"/>
                  </a:schemeClr>
                </a:solidFill>
                <a:sym typeface="Wingdings" panose="05000000000000000000" pitchFamily="2" charset="2"/>
              </a:rPr>
              <a:t>Uitslag hoe duurzaam ben jij?:</a:t>
            </a:r>
            <a:endParaRPr lang="nl-NL" sz="2116" dirty="0">
              <a:solidFill>
                <a:schemeClr val="bg1">
                  <a:lumMod val="50000"/>
                </a:schemeClr>
              </a:solidFill>
            </a:endParaRPr>
          </a:p>
        </p:txBody>
      </p:sp>
      <p:pic>
        <p:nvPicPr>
          <p:cNvPr id="3" name="Afbeelding 2">
            <a:extLst>
              <a:ext uri="{FF2B5EF4-FFF2-40B4-BE49-F238E27FC236}">
                <a16:creationId xmlns:a16="http://schemas.microsoft.com/office/drawing/2014/main" id="{04707E78-04BD-4333-AF04-D15941E07EE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56224" t="10945" r="3634" b="8435"/>
          <a:stretch/>
        </p:blipFill>
        <p:spPr>
          <a:xfrm>
            <a:off x="5728487" y="1951947"/>
            <a:ext cx="3176099" cy="4784029"/>
          </a:xfrm>
          <a:prstGeom prst="rect">
            <a:avLst/>
          </a:prstGeom>
        </p:spPr>
      </p:pic>
      <p:pic>
        <p:nvPicPr>
          <p:cNvPr id="5" name="Afbeelding 4">
            <a:extLst>
              <a:ext uri="{FF2B5EF4-FFF2-40B4-BE49-F238E27FC236}">
                <a16:creationId xmlns:a16="http://schemas.microsoft.com/office/drawing/2014/main" id="{3FEB0F67-DDB5-49C0-A0FC-4549BEFB53E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60306" t="9863" r="2618" b="11701"/>
          <a:stretch/>
        </p:blipFill>
        <p:spPr>
          <a:xfrm>
            <a:off x="2621902" y="1959367"/>
            <a:ext cx="3015884" cy="4785269"/>
          </a:xfrm>
          <a:prstGeom prst="rect">
            <a:avLst/>
          </a:prstGeom>
        </p:spPr>
      </p:pic>
      <p:sp>
        <p:nvSpPr>
          <p:cNvPr id="2" name="Tekstvak 1">
            <a:extLst>
              <a:ext uri="{FF2B5EF4-FFF2-40B4-BE49-F238E27FC236}">
                <a16:creationId xmlns:a16="http://schemas.microsoft.com/office/drawing/2014/main" id="{8630C550-0AE5-2943-A873-CF2709ED33BB}"/>
              </a:ext>
            </a:extLst>
          </p:cNvPr>
          <p:cNvSpPr txBox="1"/>
          <p:nvPr/>
        </p:nvSpPr>
        <p:spPr>
          <a:xfrm>
            <a:off x="467544" y="1845461"/>
            <a:ext cx="1883336" cy="4524315"/>
          </a:xfrm>
          <a:prstGeom prst="rect">
            <a:avLst/>
          </a:prstGeom>
          <a:noFill/>
        </p:spPr>
        <p:txBody>
          <a:bodyPr wrap="none" rtlCol="0">
            <a:spAutoFit/>
          </a:bodyPr>
          <a:lstStyle/>
          <a:p>
            <a:r>
              <a:rPr lang="en-US" dirty="0"/>
              <a:t>22 – 7</a:t>
            </a:r>
          </a:p>
          <a:p>
            <a:r>
              <a:rPr lang="en-US" dirty="0" err="1"/>
              <a:t>Warmere</a:t>
            </a:r>
            <a:r>
              <a:rPr lang="en-US" dirty="0"/>
              <a:t> </a:t>
            </a:r>
            <a:r>
              <a:rPr lang="en-US" dirty="0" err="1"/>
              <a:t>trui</a:t>
            </a:r>
            <a:endParaRPr lang="en-US" dirty="0"/>
          </a:p>
          <a:p>
            <a:endParaRPr lang="en-US" dirty="0"/>
          </a:p>
          <a:p>
            <a:r>
              <a:rPr lang="en-US" dirty="0"/>
              <a:t>10-27</a:t>
            </a:r>
          </a:p>
          <a:p>
            <a:r>
              <a:rPr lang="en-US" dirty="0"/>
              <a:t>Meer </a:t>
            </a:r>
            <a:r>
              <a:rPr lang="en-US" dirty="0" err="1"/>
              <a:t>kleding</a:t>
            </a:r>
            <a:r>
              <a:rPr lang="en-US" dirty="0"/>
              <a:t>, </a:t>
            </a:r>
          </a:p>
          <a:p>
            <a:r>
              <a:rPr lang="en-US" dirty="0"/>
              <a:t>minder </a:t>
            </a:r>
            <a:r>
              <a:rPr lang="en-US" dirty="0" err="1"/>
              <a:t>wassen</a:t>
            </a:r>
            <a:endParaRPr lang="en-US" dirty="0"/>
          </a:p>
          <a:p>
            <a:endParaRPr lang="en-US" dirty="0"/>
          </a:p>
          <a:p>
            <a:r>
              <a:rPr lang="en-US" dirty="0"/>
              <a:t>28-14 (</a:t>
            </a:r>
            <a:r>
              <a:rPr lang="en-US" dirty="0" err="1"/>
              <a:t>elektrisch</a:t>
            </a:r>
            <a:r>
              <a:rPr lang="en-US" dirty="0"/>
              <a:t>)</a:t>
            </a:r>
          </a:p>
          <a:p>
            <a:r>
              <a:rPr lang="en-US" dirty="0"/>
              <a:t> </a:t>
            </a:r>
            <a:r>
              <a:rPr lang="en-US" dirty="0" err="1"/>
              <a:t>autodelen</a:t>
            </a:r>
            <a:r>
              <a:rPr lang="en-US" dirty="0"/>
              <a:t> </a:t>
            </a:r>
          </a:p>
          <a:p>
            <a:endParaRPr lang="en-US" dirty="0"/>
          </a:p>
          <a:p>
            <a:r>
              <a:rPr lang="en-US" dirty="0"/>
              <a:t>35-15</a:t>
            </a:r>
          </a:p>
          <a:p>
            <a:r>
              <a:rPr lang="en-US" dirty="0"/>
              <a:t>Minder </a:t>
            </a:r>
            <a:r>
              <a:rPr lang="en-US" dirty="0" err="1"/>
              <a:t>vlees</a:t>
            </a:r>
            <a:r>
              <a:rPr lang="en-US" dirty="0"/>
              <a:t> </a:t>
            </a:r>
            <a:r>
              <a:rPr lang="en-US" dirty="0" err="1"/>
              <a:t>eten</a:t>
            </a:r>
            <a:endParaRPr lang="en-US" dirty="0"/>
          </a:p>
          <a:p>
            <a:endParaRPr lang="en-US" dirty="0"/>
          </a:p>
          <a:p>
            <a:r>
              <a:rPr lang="en-US" dirty="0"/>
              <a:t>14-37</a:t>
            </a:r>
          </a:p>
          <a:p>
            <a:r>
              <a:rPr lang="en-US" dirty="0" err="1"/>
              <a:t>Winkelen</a:t>
            </a:r>
            <a:r>
              <a:rPr lang="en-US" dirty="0"/>
              <a:t> in de </a:t>
            </a:r>
          </a:p>
          <a:p>
            <a:r>
              <a:rPr lang="en-US" dirty="0" err="1"/>
              <a:t>buurt</a:t>
            </a:r>
            <a:endParaRPr lang="en-US" dirty="0"/>
          </a:p>
        </p:txBody>
      </p:sp>
    </p:spTree>
    <p:extLst>
      <p:ext uri="{BB962C8B-B14F-4D97-AF65-F5344CB8AC3E}">
        <p14:creationId xmlns:p14="http://schemas.microsoft.com/office/powerpoint/2010/main" val="173607534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5952067"/>
            <a:ext cx="9152467" cy="914400"/>
          </a:xfrm>
          <a:prstGeom prst="rect">
            <a:avLst/>
          </a:prstGeom>
        </p:spPr>
      </p:pic>
      <p:pic>
        <p:nvPicPr>
          <p:cNvPr id="12" name="Afbeelding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5507567" y="5386915"/>
            <a:ext cx="2754630" cy="1028700"/>
          </a:xfrm>
          <a:prstGeom prst="rect">
            <a:avLst/>
          </a:prstGeom>
        </p:spPr>
      </p:pic>
      <p:pic>
        <p:nvPicPr>
          <p:cNvPr id="7" name="Afbeelding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96187" y="436683"/>
            <a:ext cx="2240280" cy="815733"/>
          </a:xfrm>
          <a:prstGeom prst="rect">
            <a:avLst/>
          </a:prstGeom>
        </p:spPr>
      </p:pic>
      <p:sp>
        <p:nvSpPr>
          <p:cNvPr id="16" name="Titel 1"/>
          <p:cNvSpPr>
            <a:spLocks noGrp="1"/>
          </p:cNvSpPr>
          <p:nvPr>
            <p:ph type="title"/>
          </p:nvPr>
        </p:nvSpPr>
        <p:spPr>
          <a:xfrm>
            <a:off x="323528" y="188640"/>
            <a:ext cx="4651399" cy="815733"/>
          </a:xfrm>
          <a:solidFill>
            <a:schemeClr val="tx1"/>
          </a:solidFill>
        </p:spPr>
        <p:txBody>
          <a:bodyPr>
            <a:normAutofit/>
          </a:bodyPr>
          <a:lstStyle/>
          <a:p>
            <a:r>
              <a:rPr lang="nl-NL" sz="3600" dirty="0">
                <a:solidFill>
                  <a:schemeClr val="bg1"/>
                </a:solidFill>
              </a:rPr>
              <a:t>Vervolgbijeenkomsten</a:t>
            </a:r>
          </a:p>
        </p:txBody>
      </p:sp>
      <p:sp>
        <p:nvSpPr>
          <p:cNvPr id="9" name="Tijdelijke aanduiding voor inhoud 1"/>
          <p:cNvSpPr txBox="1">
            <a:spLocks/>
          </p:cNvSpPr>
          <p:nvPr/>
        </p:nvSpPr>
        <p:spPr>
          <a:xfrm>
            <a:off x="430884" y="1600200"/>
            <a:ext cx="8229600" cy="406104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2800" dirty="0"/>
              <a:t>19 november: Informatie over de woningen, voor de woningkeuze van 17 december</a:t>
            </a:r>
          </a:p>
          <a:p>
            <a:pPr marL="0" indent="0">
              <a:buNone/>
            </a:pPr>
            <a:endParaRPr lang="nl-NL" sz="2800" dirty="0"/>
          </a:p>
          <a:p>
            <a:r>
              <a:rPr lang="nl-NL" sz="2800" dirty="0"/>
              <a:t>17 december: Definitieve woningkeuze</a:t>
            </a:r>
          </a:p>
          <a:p>
            <a:pPr marL="0" indent="0">
              <a:buNone/>
            </a:pPr>
            <a:endParaRPr lang="nl-NL" sz="2800" dirty="0"/>
          </a:p>
          <a:p>
            <a:endParaRPr lang="nl-NL" dirty="0"/>
          </a:p>
          <a:p>
            <a:pPr marL="0" indent="0">
              <a:buFont typeface="Arial"/>
              <a:buNone/>
            </a:pPr>
            <a:endParaRPr lang="nl-NL" dirty="0"/>
          </a:p>
          <a:p>
            <a:pPr marL="514350" indent="-514350">
              <a:buFont typeface="+mj-lt"/>
              <a:buAutoNum type="arabicPeriod"/>
            </a:pPr>
            <a:endParaRPr lang="nl-NL" dirty="0"/>
          </a:p>
          <a:p>
            <a:pPr marL="400050" lvl="1" indent="0">
              <a:buFont typeface="Arial"/>
              <a:buNone/>
            </a:pPr>
            <a:endParaRPr lang="nl-NL" dirty="0"/>
          </a:p>
          <a:p>
            <a:pPr marL="514350" indent="-514350">
              <a:buFont typeface="+mj-lt"/>
              <a:buAutoNum type="arabicPeriod"/>
            </a:pPr>
            <a:endParaRPr lang="nl-NL" dirty="0"/>
          </a:p>
        </p:txBody>
      </p:sp>
    </p:spTree>
    <p:extLst>
      <p:ext uri="{BB962C8B-B14F-4D97-AF65-F5344CB8AC3E}">
        <p14:creationId xmlns:p14="http://schemas.microsoft.com/office/powerpoint/2010/main" val="2228942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5952067"/>
            <a:ext cx="9152467" cy="914400"/>
          </a:xfrm>
          <a:prstGeom prst="rect">
            <a:avLst/>
          </a:prstGeom>
        </p:spPr>
      </p:pic>
      <p:pic>
        <p:nvPicPr>
          <p:cNvPr id="12" name="Afbeelding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5507567" y="5386915"/>
            <a:ext cx="2754630" cy="1028700"/>
          </a:xfrm>
          <a:prstGeom prst="rect">
            <a:avLst/>
          </a:prstGeom>
        </p:spPr>
      </p:pic>
      <p:pic>
        <p:nvPicPr>
          <p:cNvPr id="7" name="Afbeelding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96187" y="436683"/>
            <a:ext cx="2240280" cy="815733"/>
          </a:xfrm>
          <a:prstGeom prst="rect">
            <a:avLst/>
          </a:prstGeom>
        </p:spPr>
      </p:pic>
      <p:sp>
        <p:nvSpPr>
          <p:cNvPr id="16" name="Titel 1"/>
          <p:cNvSpPr>
            <a:spLocks noGrp="1"/>
          </p:cNvSpPr>
          <p:nvPr>
            <p:ph type="title"/>
          </p:nvPr>
        </p:nvSpPr>
        <p:spPr>
          <a:xfrm>
            <a:off x="323528" y="188640"/>
            <a:ext cx="4651399" cy="815733"/>
          </a:xfrm>
          <a:solidFill>
            <a:schemeClr val="tx1"/>
          </a:solidFill>
        </p:spPr>
        <p:txBody>
          <a:bodyPr>
            <a:normAutofit fontScale="90000"/>
          </a:bodyPr>
          <a:lstStyle/>
          <a:p>
            <a:r>
              <a:rPr lang="nl-NL" sz="3600" dirty="0">
                <a:solidFill>
                  <a:schemeClr val="bg1"/>
                </a:solidFill>
              </a:rPr>
              <a:t>Vervolg ontwikkelproces</a:t>
            </a:r>
          </a:p>
        </p:txBody>
      </p:sp>
      <p:sp>
        <p:nvSpPr>
          <p:cNvPr id="9" name="Tijdelijke aanduiding voor inhoud 1"/>
          <p:cNvSpPr txBox="1">
            <a:spLocks/>
          </p:cNvSpPr>
          <p:nvPr/>
        </p:nvSpPr>
        <p:spPr>
          <a:xfrm>
            <a:off x="430884" y="1600200"/>
            <a:ext cx="8229600" cy="406104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2800" dirty="0"/>
              <a:t>Gesprekken met aannemers</a:t>
            </a:r>
          </a:p>
          <a:p>
            <a:pPr lvl="1"/>
            <a:r>
              <a:rPr lang="nl-NL" sz="2400" dirty="0"/>
              <a:t>Vinden ze het een leuk project</a:t>
            </a:r>
          </a:p>
          <a:p>
            <a:pPr lvl="1"/>
            <a:r>
              <a:rPr lang="nl-NL" sz="2400" dirty="0"/>
              <a:t>Kunnen ze het binnen het budget bouwen</a:t>
            </a:r>
          </a:p>
          <a:p>
            <a:pPr lvl="1"/>
            <a:r>
              <a:rPr lang="nl-NL" sz="2400" dirty="0"/>
              <a:t>Kunnen ze volgend jaar starten</a:t>
            </a:r>
          </a:p>
          <a:p>
            <a:pPr lvl="1"/>
            <a:r>
              <a:rPr lang="nl-NL" sz="2400" dirty="0"/>
              <a:t>Ervaring met NOM-woning</a:t>
            </a:r>
            <a:endParaRPr lang="nl-NL" sz="2800" dirty="0"/>
          </a:p>
          <a:p>
            <a:endParaRPr lang="nl-NL" dirty="0"/>
          </a:p>
          <a:p>
            <a:pPr marL="0" indent="0">
              <a:buFont typeface="Arial"/>
              <a:buNone/>
            </a:pPr>
            <a:endParaRPr lang="nl-NL" dirty="0"/>
          </a:p>
          <a:p>
            <a:pPr marL="514350" indent="-514350">
              <a:buFont typeface="+mj-lt"/>
              <a:buAutoNum type="arabicPeriod"/>
            </a:pPr>
            <a:endParaRPr lang="nl-NL" dirty="0"/>
          </a:p>
          <a:p>
            <a:pPr marL="400050" lvl="1" indent="0">
              <a:buFont typeface="Arial"/>
              <a:buNone/>
            </a:pPr>
            <a:endParaRPr lang="nl-NL" dirty="0"/>
          </a:p>
          <a:p>
            <a:pPr marL="514350" indent="-514350">
              <a:buFont typeface="+mj-lt"/>
              <a:buAutoNum type="arabicPeriod"/>
            </a:pPr>
            <a:endParaRPr lang="nl-NL" dirty="0"/>
          </a:p>
        </p:txBody>
      </p:sp>
    </p:spTree>
    <p:extLst>
      <p:ext uri="{BB962C8B-B14F-4D97-AF65-F5344CB8AC3E}">
        <p14:creationId xmlns:p14="http://schemas.microsoft.com/office/powerpoint/2010/main" val="4028592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5952067"/>
            <a:ext cx="9152467" cy="914400"/>
          </a:xfrm>
          <a:prstGeom prst="rect">
            <a:avLst/>
          </a:prstGeom>
        </p:spPr>
      </p:pic>
      <p:pic>
        <p:nvPicPr>
          <p:cNvPr id="12" name="Afbeelding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5507567" y="5386915"/>
            <a:ext cx="2754630" cy="1028700"/>
          </a:xfrm>
          <a:prstGeom prst="rect">
            <a:avLst/>
          </a:prstGeom>
        </p:spPr>
      </p:pic>
      <p:pic>
        <p:nvPicPr>
          <p:cNvPr id="7" name="Afbeelding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96187" y="436683"/>
            <a:ext cx="2240280" cy="815733"/>
          </a:xfrm>
          <a:prstGeom prst="rect">
            <a:avLst/>
          </a:prstGeom>
        </p:spPr>
      </p:pic>
      <p:sp>
        <p:nvSpPr>
          <p:cNvPr id="16" name="Titel 1"/>
          <p:cNvSpPr>
            <a:spLocks noGrp="1"/>
          </p:cNvSpPr>
          <p:nvPr>
            <p:ph type="title"/>
          </p:nvPr>
        </p:nvSpPr>
        <p:spPr>
          <a:xfrm>
            <a:off x="323528" y="188640"/>
            <a:ext cx="4651399" cy="815733"/>
          </a:xfrm>
          <a:solidFill>
            <a:schemeClr val="tx1"/>
          </a:solidFill>
        </p:spPr>
        <p:txBody>
          <a:bodyPr>
            <a:normAutofit/>
          </a:bodyPr>
          <a:lstStyle/>
          <a:p>
            <a:r>
              <a:rPr lang="nl-NL" sz="3600" dirty="0">
                <a:solidFill>
                  <a:schemeClr val="bg1"/>
                </a:solidFill>
              </a:rPr>
              <a:t>Agenda</a:t>
            </a:r>
          </a:p>
        </p:txBody>
      </p:sp>
      <p:sp>
        <p:nvSpPr>
          <p:cNvPr id="9" name="Tijdelijke aanduiding voor inhoud 1"/>
          <p:cNvSpPr txBox="1">
            <a:spLocks/>
          </p:cNvSpPr>
          <p:nvPr/>
        </p:nvSpPr>
        <p:spPr>
          <a:xfrm>
            <a:off x="430884" y="1600200"/>
            <a:ext cx="8229600" cy="4061048"/>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sz="2800" dirty="0"/>
          </a:p>
          <a:p>
            <a:r>
              <a:rPr lang="nl-NL" sz="2800" dirty="0"/>
              <a:t>Hebben we groen licht?</a:t>
            </a:r>
          </a:p>
          <a:p>
            <a:r>
              <a:rPr lang="nl-NL" sz="2800" dirty="0"/>
              <a:t>Duurzaamheid</a:t>
            </a:r>
          </a:p>
          <a:p>
            <a:r>
              <a:rPr lang="nl-NL" sz="2800" dirty="0"/>
              <a:t>Energieprestatievergoeding</a:t>
            </a:r>
          </a:p>
          <a:p>
            <a:r>
              <a:rPr lang="nl-NL" sz="2800" dirty="0"/>
              <a:t>Bewustwording</a:t>
            </a:r>
          </a:p>
          <a:p>
            <a:r>
              <a:rPr lang="nl-NL" sz="2800" dirty="0"/>
              <a:t>Vervolgbijeenkomsten</a:t>
            </a:r>
          </a:p>
          <a:p>
            <a:r>
              <a:rPr lang="nl-NL" sz="2800" dirty="0"/>
              <a:t>Vervolg ontwikkelproces</a:t>
            </a:r>
          </a:p>
          <a:p>
            <a:r>
              <a:rPr lang="nl-NL" sz="2800" dirty="0"/>
              <a:t>Proef woningkeuze</a:t>
            </a:r>
          </a:p>
          <a:p>
            <a:endParaRPr lang="nl-NL" dirty="0"/>
          </a:p>
          <a:p>
            <a:pPr marL="0" indent="0">
              <a:buFont typeface="Arial"/>
              <a:buNone/>
            </a:pPr>
            <a:endParaRPr lang="nl-NL" dirty="0"/>
          </a:p>
          <a:p>
            <a:pPr marL="514350" indent="-514350">
              <a:buFont typeface="+mj-lt"/>
              <a:buAutoNum type="arabicPeriod"/>
            </a:pPr>
            <a:endParaRPr lang="nl-NL" dirty="0"/>
          </a:p>
          <a:p>
            <a:pPr marL="400050" lvl="1" indent="0">
              <a:buFont typeface="Arial"/>
              <a:buNone/>
            </a:pPr>
            <a:endParaRPr lang="nl-NL" dirty="0"/>
          </a:p>
          <a:p>
            <a:pPr marL="514350" indent="-514350">
              <a:buFont typeface="+mj-lt"/>
              <a:buAutoNum type="arabicPeriod"/>
            </a:pPr>
            <a:endParaRPr lang="nl-NL" dirty="0"/>
          </a:p>
        </p:txBody>
      </p:sp>
    </p:spTree>
    <p:extLst>
      <p:ext uri="{BB962C8B-B14F-4D97-AF65-F5344CB8AC3E}">
        <p14:creationId xmlns:p14="http://schemas.microsoft.com/office/powerpoint/2010/main" val="3024147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5952067"/>
            <a:ext cx="9152467" cy="914400"/>
          </a:xfrm>
          <a:prstGeom prst="rect">
            <a:avLst/>
          </a:prstGeom>
        </p:spPr>
      </p:pic>
      <p:pic>
        <p:nvPicPr>
          <p:cNvPr id="7" name="Afbeelding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96187" y="436683"/>
            <a:ext cx="2240280" cy="815733"/>
          </a:xfrm>
          <a:prstGeom prst="rect">
            <a:avLst/>
          </a:prstGeom>
        </p:spPr>
      </p:pic>
      <p:sp>
        <p:nvSpPr>
          <p:cNvPr id="16" name="Titel 1"/>
          <p:cNvSpPr>
            <a:spLocks noGrp="1"/>
          </p:cNvSpPr>
          <p:nvPr>
            <p:ph type="title"/>
          </p:nvPr>
        </p:nvSpPr>
        <p:spPr>
          <a:xfrm>
            <a:off x="323528" y="188640"/>
            <a:ext cx="4651399" cy="815733"/>
          </a:xfrm>
          <a:solidFill>
            <a:schemeClr val="tx1"/>
          </a:solidFill>
        </p:spPr>
        <p:txBody>
          <a:bodyPr>
            <a:normAutofit/>
          </a:bodyPr>
          <a:lstStyle/>
          <a:p>
            <a:r>
              <a:rPr lang="nl-NL" sz="3600" dirty="0">
                <a:solidFill>
                  <a:schemeClr val="bg1"/>
                </a:solidFill>
              </a:rPr>
              <a:t>Proef woningkeuze</a:t>
            </a:r>
          </a:p>
        </p:txBody>
      </p:sp>
      <p:sp>
        <p:nvSpPr>
          <p:cNvPr id="9" name="Tijdelijke aanduiding voor inhoud 1"/>
          <p:cNvSpPr txBox="1">
            <a:spLocks/>
          </p:cNvSpPr>
          <p:nvPr/>
        </p:nvSpPr>
        <p:spPr>
          <a:xfrm>
            <a:off x="1790053" y="4172421"/>
            <a:ext cx="5762068" cy="258485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a:t>Op volgorde van M-punten</a:t>
            </a:r>
          </a:p>
          <a:p>
            <a:pPr marL="0" indent="0">
              <a:buFont typeface="Arial"/>
              <a:buNone/>
            </a:pPr>
            <a:endParaRPr lang="nl-NL" dirty="0"/>
          </a:p>
          <a:p>
            <a:pPr marL="514350" indent="-514350">
              <a:buFont typeface="+mj-lt"/>
              <a:buAutoNum type="arabicPeriod"/>
            </a:pPr>
            <a:endParaRPr lang="nl-NL" dirty="0"/>
          </a:p>
          <a:p>
            <a:pPr marL="400050" lvl="1" indent="0">
              <a:buFont typeface="Arial"/>
              <a:buNone/>
            </a:pPr>
            <a:endParaRPr lang="nl-NL" dirty="0"/>
          </a:p>
          <a:p>
            <a:pPr marL="514350" indent="-514350">
              <a:buFont typeface="+mj-lt"/>
              <a:buAutoNum type="arabicPeriod"/>
            </a:pPr>
            <a:endParaRPr lang="nl-NL" dirty="0"/>
          </a:p>
        </p:txBody>
      </p:sp>
      <p:pic>
        <p:nvPicPr>
          <p:cNvPr id="1025" name="Picture 1" descr="page16image1348989744">
            <a:extLst>
              <a:ext uri="{FF2B5EF4-FFF2-40B4-BE49-F238E27FC236}">
                <a16:creationId xmlns:a16="http://schemas.microsoft.com/office/drawing/2014/main" id="{90126549-7B22-6F45-86B8-A561E120947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1008334"/>
            <a:ext cx="8430780" cy="4943733"/>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5507567" y="5386915"/>
            <a:ext cx="2754630" cy="1028700"/>
          </a:xfrm>
          <a:prstGeom prst="rect">
            <a:avLst/>
          </a:prstGeom>
        </p:spPr>
      </p:pic>
    </p:spTree>
    <p:extLst>
      <p:ext uri="{BB962C8B-B14F-4D97-AF65-F5344CB8AC3E}">
        <p14:creationId xmlns:p14="http://schemas.microsoft.com/office/powerpoint/2010/main" val="451130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5952067"/>
            <a:ext cx="9152467" cy="914400"/>
          </a:xfrm>
          <a:prstGeom prst="rect">
            <a:avLst/>
          </a:prstGeom>
        </p:spPr>
      </p:pic>
      <p:pic>
        <p:nvPicPr>
          <p:cNvPr id="12" name="Afbeelding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5507567" y="5386915"/>
            <a:ext cx="2754630" cy="1028700"/>
          </a:xfrm>
          <a:prstGeom prst="rect">
            <a:avLst/>
          </a:prstGeom>
        </p:spPr>
      </p:pic>
      <p:pic>
        <p:nvPicPr>
          <p:cNvPr id="7" name="Afbeelding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96187" y="436683"/>
            <a:ext cx="2240280" cy="815733"/>
          </a:xfrm>
          <a:prstGeom prst="rect">
            <a:avLst/>
          </a:prstGeom>
        </p:spPr>
      </p:pic>
      <p:sp>
        <p:nvSpPr>
          <p:cNvPr id="16" name="Titel 1"/>
          <p:cNvSpPr>
            <a:spLocks noGrp="1"/>
          </p:cNvSpPr>
          <p:nvPr>
            <p:ph type="title"/>
          </p:nvPr>
        </p:nvSpPr>
        <p:spPr>
          <a:xfrm>
            <a:off x="323528" y="188640"/>
            <a:ext cx="4651399" cy="815733"/>
          </a:xfrm>
          <a:solidFill>
            <a:schemeClr val="tx1"/>
          </a:solidFill>
        </p:spPr>
        <p:txBody>
          <a:bodyPr>
            <a:normAutofit/>
          </a:bodyPr>
          <a:lstStyle/>
          <a:p>
            <a:r>
              <a:rPr lang="nl-NL" sz="3600" dirty="0">
                <a:solidFill>
                  <a:schemeClr val="bg1"/>
                </a:solidFill>
              </a:rPr>
              <a:t>Tot de volgende keer</a:t>
            </a:r>
          </a:p>
        </p:txBody>
      </p:sp>
      <p:sp>
        <p:nvSpPr>
          <p:cNvPr id="9" name="Tijdelijke aanduiding voor inhoud 1"/>
          <p:cNvSpPr txBox="1">
            <a:spLocks/>
          </p:cNvSpPr>
          <p:nvPr/>
        </p:nvSpPr>
        <p:spPr>
          <a:xfrm>
            <a:off x="430884" y="1600200"/>
            <a:ext cx="8229600" cy="406104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dirty="0"/>
          </a:p>
          <a:p>
            <a:pPr marL="0" indent="0">
              <a:buNone/>
            </a:pPr>
            <a:endParaRPr lang="nl-NL" dirty="0"/>
          </a:p>
          <a:p>
            <a:pPr marL="0" indent="0">
              <a:buNone/>
            </a:pPr>
            <a:endParaRPr lang="nl-NL" dirty="0"/>
          </a:p>
          <a:p>
            <a:pPr marL="0" indent="0">
              <a:buNone/>
            </a:pPr>
            <a:r>
              <a:rPr lang="nl-NL" dirty="0"/>
              <a:t>Bedankt voor jullie komst</a:t>
            </a:r>
          </a:p>
          <a:p>
            <a:pPr marL="0" indent="0">
              <a:buFont typeface="Arial"/>
              <a:buNone/>
            </a:pPr>
            <a:endParaRPr lang="nl-NL" dirty="0"/>
          </a:p>
          <a:p>
            <a:pPr marL="514350" indent="-514350">
              <a:buFont typeface="+mj-lt"/>
              <a:buAutoNum type="arabicPeriod"/>
            </a:pPr>
            <a:endParaRPr lang="nl-NL" dirty="0"/>
          </a:p>
          <a:p>
            <a:pPr marL="400050" lvl="1" indent="0">
              <a:buFont typeface="Arial"/>
              <a:buNone/>
            </a:pPr>
            <a:endParaRPr lang="nl-NL" dirty="0"/>
          </a:p>
          <a:p>
            <a:pPr marL="514350" indent="-514350">
              <a:buFont typeface="+mj-lt"/>
              <a:buAutoNum type="arabicPeriod"/>
            </a:pPr>
            <a:endParaRPr lang="nl-NL" dirty="0"/>
          </a:p>
        </p:txBody>
      </p:sp>
    </p:spTree>
    <p:extLst>
      <p:ext uri="{BB962C8B-B14F-4D97-AF65-F5344CB8AC3E}">
        <p14:creationId xmlns:p14="http://schemas.microsoft.com/office/powerpoint/2010/main" val="155356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5952067"/>
            <a:ext cx="9152467" cy="914400"/>
          </a:xfrm>
          <a:prstGeom prst="rect">
            <a:avLst/>
          </a:prstGeom>
        </p:spPr>
      </p:pic>
      <p:pic>
        <p:nvPicPr>
          <p:cNvPr id="12" name="Afbeelding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5507567" y="5386915"/>
            <a:ext cx="2754630" cy="1028700"/>
          </a:xfrm>
          <a:prstGeom prst="rect">
            <a:avLst/>
          </a:prstGeom>
        </p:spPr>
      </p:pic>
      <p:pic>
        <p:nvPicPr>
          <p:cNvPr id="7" name="Afbeelding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96187" y="436683"/>
            <a:ext cx="2240280" cy="815733"/>
          </a:xfrm>
          <a:prstGeom prst="rect">
            <a:avLst/>
          </a:prstGeom>
        </p:spPr>
      </p:pic>
      <p:sp>
        <p:nvSpPr>
          <p:cNvPr id="16" name="Titel 1"/>
          <p:cNvSpPr>
            <a:spLocks noGrp="1"/>
          </p:cNvSpPr>
          <p:nvPr>
            <p:ph type="title"/>
          </p:nvPr>
        </p:nvSpPr>
        <p:spPr>
          <a:xfrm>
            <a:off x="323528" y="188640"/>
            <a:ext cx="4651399" cy="815733"/>
          </a:xfrm>
          <a:solidFill>
            <a:schemeClr val="tx1"/>
          </a:solidFill>
        </p:spPr>
        <p:txBody>
          <a:bodyPr>
            <a:normAutofit/>
          </a:bodyPr>
          <a:lstStyle/>
          <a:p>
            <a:r>
              <a:rPr lang="nl-NL" sz="3600" dirty="0">
                <a:solidFill>
                  <a:schemeClr val="bg1"/>
                </a:solidFill>
              </a:rPr>
              <a:t>Directiebesluit</a:t>
            </a:r>
          </a:p>
        </p:txBody>
      </p:sp>
      <p:sp>
        <p:nvSpPr>
          <p:cNvPr id="9" name="Tijdelijke aanduiding voor inhoud 1"/>
          <p:cNvSpPr txBox="1">
            <a:spLocks/>
          </p:cNvSpPr>
          <p:nvPr/>
        </p:nvSpPr>
        <p:spPr>
          <a:xfrm>
            <a:off x="430884" y="1600200"/>
            <a:ext cx="8229600" cy="406104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2800" dirty="0"/>
              <a:t>De directie van Wonen Zuid heeft akkoord gegeven op het huidige plan.</a:t>
            </a:r>
          </a:p>
          <a:p>
            <a:r>
              <a:rPr lang="nl-NL" sz="2800" dirty="0"/>
              <a:t>Dit betekent dat we door kunnen naar de volgende fase; van het vinden van een aannemer</a:t>
            </a:r>
          </a:p>
          <a:p>
            <a:pPr marL="0" indent="0">
              <a:buNone/>
            </a:pPr>
            <a:endParaRPr lang="nl-NL" sz="2800" dirty="0"/>
          </a:p>
          <a:p>
            <a:endParaRPr lang="nl-NL" dirty="0"/>
          </a:p>
          <a:p>
            <a:pPr marL="0" indent="0">
              <a:buFont typeface="Arial"/>
              <a:buNone/>
            </a:pPr>
            <a:endParaRPr lang="nl-NL" dirty="0"/>
          </a:p>
          <a:p>
            <a:pPr marL="514350" indent="-514350">
              <a:buFont typeface="+mj-lt"/>
              <a:buAutoNum type="arabicPeriod"/>
            </a:pPr>
            <a:endParaRPr lang="nl-NL" dirty="0"/>
          </a:p>
          <a:p>
            <a:pPr marL="400050" lvl="1" indent="0">
              <a:buFont typeface="Arial"/>
              <a:buNone/>
            </a:pPr>
            <a:endParaRPr lang="nl-NL" dirty="0"/>
          </a:p>
          <a:p>
            <a:pPr marL="514350" indent="-514350">
              <a:buFont typeface="+mj-lt"/>
              <a:buAutoNum type="arabicPeriod"/>
            </a:pPr>
            <a:endParaRPr lang="nl-NL" dirty="0"/>
          </a:p>
        </p:txBody>
      </p:sp>
      <p:pic>
        <p:nvPicPr>
          <p:cNvPr id="2" name="Afbeelding 1">
            <a:extLst>
              <a:ext uri="{FF2B5EF4-FFF2-40B4-BE49-F238E27FC236}">
                <a16:creationId xmlns:a16="http://schemas.microsoft.com/office/drawing/2014/main" id="{53172CCC-27E3-FA44-84F5-FAA54360331C}"/>
              </a:ext>
            </a:extLst>
          </p:cNvPr>
          <p:cNvPicPr>
            <a:picLocks noChangeAspect="1"/>
          </p:cNvPicPr>
          <p:nvPr/>
        </p:nvPicPr>
        <p:blipFill>
          <a:blip r:embed="rId9"/>
          <a:stretch>
            <a:fillRect/>
          </a:stretch>
        </p:blipFill>
        <p:spPr>
          <a:xfrm>
            <a:off x="839477" y="3630724"/>
            <a:ext cx="3619500" cy="2247900"/>
          </a:xfrm>
          <a:prstGeom prst="rect">
            <a:avLst/>
          </a:prstGeom>
        </p:spPr>
      </p:pic>
    </p:spTree>
    <p:extLst>
      <p:ext uri="{BB962C8B-B14F-4D97-AF65-F5344CB8AC3E}">
        <p14:creationId xmlns:p14="http://schemas.microsoft.com/office/powerpoint/2010/main" val="3777445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2" descr="logo_vermeer.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416675"/>
            <a:ext cx="9144000" cy="441325"/>
          </a:xfrm>
          <a:prstGeom prst="rect">
            <a:avLst/>
          </a:prstGeom>
          <a:noFill/>
          <a:ln w="9525">
            <a:noFill/>
            <a:miter lim="800000"/>
            <a:headEnd/>
            <a:tailEnd/>
          </a:ln>
        </p:spPr>
      </p:pic>
      <p:sp>
        <p:nvSpPr>
          <p:cNvPr id="6" name="Tekstvak 5"/>
          <p:cNvSpPr txBox="1"/>
          <p:nvPr/>
        </p:nvSpPr>
        <p:spPr>
          <a:xfrm>
            <a:off x="251520" y="498316"/>
            <a:ext cx="9144000" cy="984885"/>
          </a:xfrm>
          <a:prstGeom prst="rect">
            <a:avLst/>
          </a:prstGeom>
          <a:noFill/>
        </p:spPr>
        <p:txBody>
          <a:bodyPr wrap="square" rtlCol="0">
            <a:spAutoFit/>
          </a:bodyPr>
          <a:lstStyle/>
          <a:p>
            <a:r>
              <a:rPr lang="nl-NL" sz="2800" dirty="0"/>
              <a:t>DUURZAAMHEID</a:t>
            </a:r>
          </a:p>
          <a:p>
            <a:pPr lvl="0"/>
            <a:r>
              <a:rPr lang="nl-NL" sz="1200" dirty="0"/>
              <a:t>Gezamenlijk de doelstellingen vaststellen</a:t>
            </a:r>
            <a:endParaRPr lang="nl-NL" dirty="0"/>
          </a:p>
          <a:p>
            <a:pPr marL="285750" indent="-285750">
              <a:buFontTx/>
              <a:buChar char="-"/>
            </a:pPr>
            <a:endParaRPr lang="nl-NL" dirty="0"/>
          </a:p>
        </p:txBody>
      </p:sp>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44570"/>
            <a:ext cx="9144000" cy="5143500"/>
          </a:xfrm>
          <a:prstGeom prst="rect">
            <a:avLst/>
          </a:prstGeom>
        </p:spPr>
      </p:pic>
      <p:sp>
        <p:nvSpPr>
          <p:cNvPr id="2" name="Ovaal 1">
            <a:extLst>
              <a:ext uri="{FF2B5EF4-FFF2-40B4-BE49-F238E27FC236}">
                <a16:creationId xmlns:a16="http://schemas.microsoft.com/office/drawing/2014/main" id="{40F18BBE-FC96-44B4-8594-0D5DB1C4923A}"/>
              </a:ext>
            </a:extLst>
          </p:cNvPr>
          <p:cNvSpPr/>
          <p:nvPr/>
        </p:nvSpPr>
        <p:spPr>
          <a:xfrm>
            <a:off x="6064899" y="913814"/>
            <a:ext cx="2519265" cy="2500604"/>
          </a:xfrm>
          <a:prstGeom prst="ellipse">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nl-NL"/>
          </a:p>
        </p:txBody>
      </p:sp>
      <p:pic>
        <p:nvPicPr>
          <p:cNvPr id="7" name="Afbeelding 6">
            <a:extLst>
              <a:ext uri="{FF2B5EF4-FFF2-40B4-BE49-F238E27FC236}">
                <a16:creationId xmlns:a16="http://schemas.microsoft.com/office/drawing/2014/main" id="{17B3A96C-2A51-8E45-8041-3893C6D5AE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636" y="48033"/>
            <a:ext cx="1870364" cy="681039"/>
          </a:xfrm>
          <a:prstGeom prst="rect">
            <a:avLst/>
          </a:prstGeom>
        </p:spPr>
      </p:pic>
    </p:spTree>
    <p:extLst>
      <p:ext uri="{BB962C8B-B14F-4D97-AF65-F5344CB8AC3E}">
        <p14:creationId xmlns:p14="http://schemas.microsoft.com/office/powerpoint/2010/main" val="3643936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bta-koppens.com/besturing/projecten/fotos/hh405.jpg">
            <a:extLst>
              <a:ext uri="{FF2B5EF4-FFF2-40B4-BE49-F238E27FC236}">
                <a16:creationId xmlns:a16="http://schemas.microsoft.com/office/drawing/2014/main" id="{4A279858-07B3-4D32-BAFF-105EB4C89B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7523" y="710112"/>
            <a:ext cx="5494370" cy="477296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D46E8F06-7589-4DAF-9A26-B52C2F999EE2}"/>
              </a:ext>
            </a:extLst>
          </p:cNvPr>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TRIAS ENERGETICA</a:t>
            </a:r>
            <a:endParaRPr lang="nl-NL" sz="2116" dirty="0">
              <a:solidFill>
                <a:schemeClr val="bg1">
                  <a:lumMod val="50000"/>
                </a:schemeClr>
              </a:solidFill>
              <a:latin typeface="+mn-lt"/>
            </a:endParaRPr>
          </a:p>
        </p:txBody>
      </p:sp>
      <p:sp>
        <p:nvSpPr>
          <p:cNvPr id="9" name="Tekstvak 8">
            <a:extLst>
              <a:ext uri="{FF2B5EF4-FFF2-40B4-BE49-F238E27FC236}">
                <a16:creationId xmlns:a16="http://schemas.microsoft.com/office/drawing/2014/main" id="{4EC3AA77-016A-4D6F-BF62-492944943563}"/>
              </a:ext>
            </a:extLst>
          </p:cNvPr>
          <p:cNvSpPr txBox="1"/>
          <p:nvPr/>
        </p:nvSpPr>
        <p:spPr>
          <a:xfrm>
            <a:off x="936690" y="1689955"/>
            <a:ext cx="2434277" cy="743537"/>
          </a:xfrm>
          <a:prstGeom prst="rect">
            <a:avLst/>
          </a:prstGeom>
          <a:noFill/>
        </p:spPr>
        <p:txBody>
          <a:bodyPr wrap="square">
            <a:spAutoFit/>
          </a:bodyPr>
          <a:lstStyle/>
          <a:p>
            <a:pPr defTabSz="895064" fontAlgn="auto">
              <a:spcBef>
                <a:spcPts val="0"/>
              </a:spcBef>
              <a:spcAft>
                <a:spcPts val="0"/>
              </a:spcAft>
              <a:defRPr/>
            </a:pPr>
            <a:r>
              <a:rPr lang="en-US" sz="2116" dirty="0">
                <a:solidFill>
                  <a:srgbClr val="00B050"/>
                </a:solidFill>
                <a:latin typeface="+mn-lt"/>
              </a:rPr>
              <a:t>ISOLATIEWAARDE </a:t>
            </a:r>
          </a:p>
          <a:p>
            <a:pPr defTabSz="895064" fontAlgn="auto">
              <a:spcBef>
                <a:spcPts val="0"/>
              </a:spcBef>
              <a:spcAft>
                <a:spcPts val="0"/>
              </a:spcAft>
              <a:defRPr/>
            </a:pPr>
            <a:r>
              <a:rPr lang="en-US" sz="2116" dirty="0">
                <a:solidFill>
                  <a:srgbClr val="00B050"/>
                </a:solidFill>
                <a:latin typeface="+mn-lt"/>
              </a:rPr>
              <a:t>GEBOUWSCHIL</a:t>
            </a:r>
            <a:endParaRPr lang="nl-NL" sz="2116" dirty="0">
              <a:solidFill>
                <a:srgbClr val="00B050"/>
              </a:solidFill>
              <a:latin typeface="+mn-lt"/>
            </a:endParaRPr>
          </a:p>
        </p:txBody>
      </p:sp>
      <p:sp>
        <p:nvSpPr>
          <p:cNvPr id="10" name="Tekstvak 9">
            <a:extLst>
              <a:ext uri="{FF2B5EF4-FFF2-40B4-BE49-F238E27FC236}">
                <a16:creationId xmlns:a16="http://schemas.microsoft.com/office/drawing/2014/main" id="{29047CCB-000F-4008-8C2B-1FFA136CA516}"/>
              </a:ext>
            </a:extLst>
          </p:cNvPr>
          <p:cNvSpPr txBox="1"/>
          <p:nvPr/>
        </p:nvSpPr>
        <p:spPr>
          <a:xfrm>
            <a:off x="355922" y="3372857"/>
            <a:ext cx="2434277" cy="1069139"/>
          </a:xfrm>
          <a:prstGeom prst="rect">
            <a:avLst/>
          </a:prstGeom>
          <a:noFill/>
        </p:spPr>
        <p:txBody>
          <a:bodyPr wrap="square">
            <a:spAutoFit/>
          </a:bodyPr>
          <a:lstStyle/>
          <a:p>
            <a:pPr defTabSz="895064" fontAlgn="auto">
              <a:spcBef>
                <a:spcPts val="0"/>
              </a:spcBef>
              <a:spcAft>
                <a:spcPts val="0"/>
              </a:spcAft>
              <a:defRPr/>
            </a:pPr>
            <a:r>
              <a:rPr lang="en-US" sz="2116" dirty="0">
                <a:solidFill>
                  <a:srgbClr val="00B050"/>
                </a:solidFill>
              </a:rPr>
              <a:t>VERANTWOORDE CONSUMPTIE ENERGIE</a:t>
            </a:r>
            <a:endParaRPr lang="nl-NL" sz="2116" dirty="0">
              <a:solidFill>
                <a:srgbClr val="00B050"/>
              </a:solidFill>
            </a:endParaRPr>
          </a:p>
        </p:txBody>
      </p:sp>
      <p:sp>
        <p:nvSpPr>
          <p:cNvPr id="12" name="Tekstvak 11">
            <a:extLst>
              <a:ext uri="{FF2B5EF4-FFF2-40B4-BE49-F238E27FC236}">
                <a16:creationId xmlns:a16="http://schemas.microsoft.com/office/drawing/2014/main" id="{7CC2E193-1085-49DB-96C2-F067F6DB2DF7}"/>
              </a:ext>
            </a:extLst>
          </p:cNvPr>
          <p:cNvSpPr txBox="1"/>
          <p:nvPr/>
        </p:nvSpPr>
        <p:spPr>
          <a:xfrm>
            <a:off x="5460302" y="1469281"/>
            <a:ext cx="3133192" cy="417935"/>
          </a:xfrm>
          <a:prstGeom prst="rect">
            <a:avLst/>
          </a:prstGeom>
          <a:noFill/>
        </p:spPr>
        <p:txBody>
          <a:bodyPr wrap="square">
            <a:spAutoFit/>
          </a:bodyPr>
          <a:lstStyle/>
          <a:p>
            <a:pPr defTabSz="895064" fontAlgn="auto">
              <a:spcBef>
                <a:spcPts val="0"/>
              </a:spcBef>
              <a:spcAft>
                <a:spcPts val="0"/>
              </a:spcAft>
              <a:defRPr/>
            </a:pPr>
            <a:r>
              <a:rPr lang="en-US" sz="2116" dirty="0">
                <a:solidFill>
                  <a:srgbClr val="00B050"/>
                </a:solidFill>
                <a:latin typeface="+mn-lt"/>
              </a:rPr>
              <a:t>GEEN GAS -&gt; ALL ELECTRIC</a:t>
            </a:r>
            <a:endParaRPr lang="nl-NL" sz="2116" dirty="0">
              <a:solidFill>
                <a:srgbClr val="00B050"/>
              </a:solidFill>
              <a:latin typeface="+mn-lt"/>
            </a:endParaRPr>
          </a:p>
        </p:txBody>
      </p:sp>
      <p:sp>
        <p:nvSpPr>
          <p:cNvPr id="13" name="Tekstvak 12">
            <a:extLst>
              <a:ext uri="{FF2B5EF4-FFF2-40B4-BE49-F238E27FC236}">
                <a16:creationId xmlns:a16="http://schemas.microsoft.com/office/drawing/2014/main" id="{69D4842D-E172-47DC-847E-C86CF8127114}"/>
              </a:ext>
            </a:extLst>
          </p:cNvPr>
          <p:cNvSpPr txBox="1"/>
          <p:nvPr/>
        </p:nvSpPr>
        <p:spPr>
          <a:xfrm>
            <a:off x="6703508" y="3391872"/>
            <a:ext cx="2198810" cy="417935"/>
          </a:xfrm>
          <a:prstGeom prst="rect">
            <a:avLst/>
          </a:prstGeom>
          <a:noFill/>
        </p:spPr>
        <p:txBody>
          <a:bodyPr wrap="square">
            <a:spAutoFit/>
          </a:bodyPr>
          <a:lstStyle/>
          <a:p>
            <a:pPr defTabSz="895064" fontAlgn="auto">
              <a:spcBef>
                <a:spcPts val="0"/>
              </a:spcBef>
              <a:spcAft>
                <a:spcPts val="0"/>
              </a:spcAft>
              <a:defRPr/>
            </a:pPr>
            <a:r>
              <a:rPr lang="en-US" sz="2116" dirty="0">
                <a:solidFill>
                  <a:srgbClr val="00B050"/>
                </a:solidFill>
                <a:latin typeface="+mn-lt"/>
              </a:rPr>
              <a:t>ZONNEPANELEN</a:t>
            </a:r>
            <a:endParaRPr lang="nl-NL" sz="2116" dirty="0">
              <a:solidFill>
                <a:srgbClr val="00B050"/>
              </a:solidFill>
              <a:latin typeface="+mn-lt"/>
            </a:endParaRPr>
          </a:p>
        </p:txBody>
      </p:sp>
      <p:sp>
        <p:nvSpPr>
          <p:cNvPr id="15" name="Tekstvak 14">
            <a:extLst>
              <a:ext uri="{FF2B5EF4-FFF2-40B4-BE49-F238E27FC236}">
                <a16:creationId xmlns:a16="http://schemas.microsoft.com/office/drawing/2014/main" id="{70F4CD10-141B-45DF-82B7-F9E031C83EFA}"/>
              </a:ext>
            </a:extLst>
          </p:cNvPr>
          <p:cNvSpPr txBox="1"/>
          <p:nvPr/>
        </p:nvSpPr>
        <p:spPr>
          <a:xfrm>
            <a:off x="6300964" y="2437247"/>
            <a:ext cx="2198810" cy="417935"/>
          </a:xfrm>
          <a:prstGeom prst="rect">
            <a:avLst/>
          </a:prstGeom>
          <a:noFill/>
        </p:spPr>
        <p:txBody>
          <a:bodyPr wrap="square">
            <a:spAutoFit/>
          </a:bodyPr>
          <a:lstStyle/>
          <a:p>
            <a:pPr defTabSz="895064" fontAlgn="auto">
              <a:spcBef>
                <a:spcPts val="0"/>
              </a:spcBef>
              <a:spcAft>
                <a:spcPts val="0"/>
              </a:spcAft>
              <a:defRPr/>
            </a:pPr>
            <a:r>
              <a:rPr lang="en-US" sz="2116" dirty="0">
                <a:solidFill>
                  <a:srgbClr val="00B050"/>
                </a:solidFill>
                <a:latin typeface="+mn-lt"/>
              </a:rPr>
              <a:t>WARMTEPOMP</a:t>
            </a:r>
            <a:endParaRPr lang="nl-NL" sz="2116" dirty="0">
              <a:solidFill>
                <a:srgbClr val="00B050"/>
              </a:solidFill>
              <a:latin typeface="+mn-lt"/>
            </a:endParaRPr>
          </a:p>
        </p:txBody>
      </p:sp>
      <p:sp>
        <p:nvSpPr>
          <p:cNvPr id="16" name="Tekstvak 15">
            <a:extLst>
              <a:ext uri="{FF2B5EF4-FFF2-40B4-BE49-F238E27FC236}">
                <a16:creationId xmlns:a16="http://schemas.microsoft.com/office/drawing/2014/main" id="{8742764E-1306-4312-8EC3-DFE26B46F68E}"/>
              </a:ext>
            </a:extLst>
          </p:cNvPr>
          <p:cNvSpPr txBox="1"/>
          <p:nvPr/>
        </p:nvSpPr>
        <p:spPr>
          <a:xfrm>
            <a:off x="2312448" y="5779638"/>
            <a:ext cx="6612957" cy="743537"/>
          </a:xfrm>
          <a:prstGeom prst="rect">
            <a:avLst/>
          </a:prstGeom>
          <a:noFill/>
        </p:spPr>
        <p:txBody>
          <a:bodyPr wrap="square">
            <a:spAutoFit/>
          </a:bodyPr>
          <a:lstStyle/>
          <a:p>
            <a:pPr defTabSz="895064" fontAlgn="auto">
              <a:spcBef>
                <a:spcPts val="0"/>
              </a:spcBef>
              <a:spcAft>
                <a:spcPts val="0"/>
              </a:spcAft>
              <a:defRPr/>
            </a:pPr>
            <a:r>
              <a:rPr lang="en-US" sz="2116" dirty="0">
                <a:solidFill>
                  <a:srgbClr val="00B050"/>
                </a:solidFill>
                <a:latin typeface="+mn-lt"/>
              </a:rPr>
              <a:t>EXTERNE ELECTRICITEIT AFKOMSTIG VAN </a:t>
            </a:r>
          </a:p>
          <a:p>
            <a:pPr defTabSz="895064" fontAlgn="auto">
              <a:spcBef>
                <a:spcPts val="0"/>
              </a:spcBef>
              <a:spcAft>
                <a:spcPts val="0"/>
              </a:spcAft>
              <a:defRPr/>
            </a:pPr>
            <a:r>
              <a:rPr lang="en-US" sz="2116" dirty="0">
                <a:solidFill>
                  <a:srgbClr val="00B050"/>
                </a:solidFill>
                <a:latin typeface="+mn-lt"/>
              </a:rPr>
              <a:t>DUURZAME BRON -&gt; GROENE STROOM</a:t>
            </a:r>
            <a:endParaRPr lang="nl-NL" sz="2116" dirty="0">
              <a:solidFill>
                <a:srgbClr val="00B050"/>
              </a:solidFill>
              <a:latin typeface="+mn-lt"/>
            </a:endParaRPr>
          </a:p>
        </p:txBody>
      </p:sp>
    </p:spTree>
    <p:extLst>
      <p:ext uri="{BB962C8B-B14F-4D97-AF65-F5344CB8AC3E}">
        <p14:creationId xmlns:p14="http://schemas.microsoft.com/office/powerpoint/2010/main" val="99924312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sp>
        <p:nvSpPr>
          <p:cNvPr id="11" name="Tekstvak 10"/>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ENERGIEPRESTATIE BEREKENING</a:t>
            </a:r>
            <a:endParaRPr lang="nl-NL" sz="2116" dirty="0">
              <a:solidFill>
                <a:schemeClr val="bg1">
                  <a:lumMod val="50000"/>
                </a:schemeClr>
              </a:solidFill>
              <a:latin typeface="+mn-lt"/>
            </a:endParaRPr>
          </a:p>
        </p:txBody>
      </p:sp>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p:cNvSpPr txBox="1"/>
          <p:nvPr/>
        </p:nvSpPr>
        <p:spPr>
          <a:xfrm>
            <a:off x="467543" y="1101924"/>
            <a:ext cx="6950293" cy="1720343"/>
          </a:xfrm>
          <a:prstGeom prst="rect">
            <a:avLst/>
          </a:prstGeom>
          <a:noFill/>
        </p:spPr>
        <p:txBody>
          <a:bodyPr wrap="square">
            <a:spAutoFit/>
          </a:bodyPr>
          <a:lstStyle/>
          <a:p>
            <a:pPr marL="342900" indent="-342900" defTabSz="895064" fontAlgn="auto">
              <a:spcBef>
                <a:spcPts val="0"/>
              </a:spcBef>
              <a:spcAft>
                <a:spcPts val="0"/>
              </a:spcAft>
              <a:buFontTx/>
              <a:buChar char="-"/>
              <a:defRPr/>
            </a:pPr>
            <a:r>
              <a:rPr lang="nl-NL" sz="2116" dirty="0">
                <a:solidFill>
                  <a:schemeClr val="bg1">
                    <a:lumMod val="50000"/>
                  </a:schemeClr>
                </a:solidFill>
              </a:rPr>
              <a:t>Het Bouwbesluit stelt eisen aan energiezuinigheid van nieuwe woningen en utiliteitsgebouwen. </a:t>
            </a: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r>
              <a:rPr lang="nl-NL" sz="2116" dirty="0">
                <a:solidFill>
                  <a:schemeClr val="bg1">
                    <a:lumMod val="50000"/>
                  </a:schemeClr>
                </a:solidFill>
              </a:rPr>
              <a:t>De maat voor energiezuinigheid heet Energie Prestatie Coëfficiënt (EPC).</a:t>
            </a:r>
            <a:endParaRPr lang="nl-NL" sz="2116" dirty="0">
              <a:solidFill>
                <a:schemeClr val="bg1">
                  <a:lumMod val="50000"/>
                </a:schemeClr>
              </a:solidFill>
              <a:latin typeface="+mn-lt"/>
            </a:endParaRPr>
          </a:p>
        </p:txBody>
      </p:sp>
      <p:pic>
        <p:nvPicPr>
          <p:cNvPr id="2054" name="Picture 6" descr="Πανελλήνιος Σύνδεσμος Διογκωμένης Πολυστερίνης: «Κατώτερος των περιστάσεων ο νέος ΚΕΝΑΚ»">
            <a:extLst>
              <a:ext uri="{FF2B5EF4-FFF2-40B4-BE49-F238E27FC236}">
                <a16:creationId xmlns:a16="http://schemas.microsoft.com/office/drawing/2014/main" id="{EDB8719C-BBC5-4664-B40E-F6384B3A51E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64535" y="3318680"/>
            <a:ext cx="4301413" cy="302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02199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sp>
        <p:nvSpPr>
          <p:cNvPr id="11" name="Tekstvak 10"/>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ONDERDELEN ENERGIEPRESTATIE BEREKENING</a:t>
            </a:r>
            <a:endParaRPr lang="nl-NL" sz="2116" dirty="0">
              <a:solidFill>
                <a:schemeClr val="bg1">
                  <a:lumMod val="50000"/>
                </a:schemeClr>
              </a:solidFill>
              <a:latin typeface="+mn-lt"/>
            </a:endParaRPr>
          </a:p>
        </p:txBody>
      </p:sp>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p:cNvSpPr txBox="1"/>
          <p:nvPr/>
        </p:nvSpPr>
        <p:spPr>
          <a:xfrm>
            <a:off x="467543" y="1101924"/>
            <a:ext cx="6950293" cy="3673954"/>
          </a:xfrm>
          <a:prstGeom prst="rect">
            <a:avLst/>
          </a:prstGeom>
          <a:noFill/>
        </p:spPr>
        <p:txBody>
          <a:bodyPr wrap="square">
            <a:spAutoFit/>
          </a:bodyPr>
          <a:lstStyle/>
          <a:p>
            <a:pPr marL="342900" indent="-342900" defTabSz="895064" fontAlgn="auto">
              <a:spcBef>
                <a:spcPts val="0"/>
              </a:spcBef>
              <a:spcAft>
                <a:spcPts val="0"/>
              </a:spcAft>
              <a:buFontTx/>
              <a:buChar char="-"/>
              <a:defRPr/>
            </a:pPr>
            <a:r>
              <a:rPr lang="nl-NL" sz="2116" dirty="0">
                <a:solidFill>
                  <a:schemeClr val="bg1">
                    <a:lumMod val="50000"/>
                  </a:schemeClr>
                </a:solidFill>
                <a:latin typeface="+mn-lt"/>
              </a:rPr>
              <a:t>Indeling gebouw (grootte / oriëntatie / </a:t>
            </a:r>
            <a:r>
              <a:rPr lang="nl-NL" sz="2116" dirty="0" err="1">
                <a:solidFill>
                  <a:schemeClr val="bg1">
                    <a:lumMod val="50000"/>
                  </a:schemeClr>
                </a:solidFill>
                <a:latin typeface="+mn-lt"/>
              </a:rPr>
              <a:t>etc</a:t>
            </a:r>
            <a:r>
              <a:rPr lang="nl-NL" sz="2116" dirty="0">
                <a:solidFill>
                  <a:schemeClr val="bg1">
                    <a:lumMod val="50000"/>
                  </a:schemeClr>
                </a:solidFill>
                <a:latin typeface="+mn-lt"/>
              </a:rPr>
              <a:t>…)</a:t>
            </a:r>
          </a:p>
          <a:p>
            <a:pPr defTabSz="895064" fontAlgn="auto">
              <a:spcBef>
                <a:spcPts val="0"/>
              </a:spcBef>
              <a:spcAft>
                <a:spcPts val="0"/>
              </a:spcAft>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r>
              <a:rPr lang="nl-NL" sz="2116" dirty="0">
                <a:solidFill>
                  <a:schemeClr val="bg1">
                    <a:lumMod val="50000"/>
                  </a:schemeClr>
                </a:solidFill>
                <a:latin typeface="+mn-lt"/>
              </a:rPr>
              <a:t>Bouwkundige schil (isolatie / infiltratie)</a:t>
            </a: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r>
              <a:rPr lang="nl-NL" sz="2116" dirty="0">
                <a:solidFill>
                  <a:schemeClr val="bg1">
                    <a:lumMod val="50000"/>
                  </a:schemeClr>
                </a:solidFill>
                <a:latin typeface="+mn-lt"/>
              </a:rPr>
              <a:t>Verwarming / warm tapwater</a:t>
            </a: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r>
              <a:rPr lang="nl-NL" sz="2116" dirty="0">
                <a:solidFill>
                  <a:schemeClr val="bg1">
                    <a:lumMod val="50000"/>
                  </a:schemeClr>
                </a:solidFill>
                <a:latin typeface="+mn-lt"/>
              </a:rPr>
              <a:t>Ventilatiesysteem</a:t>
            </a: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r>
              <a:rPr lang="nl-NL" sz="2116" dirty="0">
                <a:solidFill>
                  <a:schemeClr val="bg1">
                    <a:lumMod val="50000"/>
                  </a:schemeClr>
                </a:solidFill>
                <a:latin typeface="+mn-lt"/>
              </a:rPr>
              <a:t>Koelingssysteem </a:t>
            </a: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r>
              <a:rPr lang="nl-NL" sz="2116" dirty="0">
                <a:solidFill>
                  <a:schemeClr val="bg1">
                    <a:lumMod val="50000"/>
                  </a:schemeClr>
                </a:solidFill>
                <a:latin typeface="+mn-lt"/>
              </a:rPr>
              <a:t>Zonnestroom / zonne</a:t>
            </a:r>
            <a:r>
              <a:rPr lang="nl-NL" sz="2116" dirty="0">
                <a:solidFill>
                  <a:schemeClr val="bg1">
                    <a:lumMod val="50000"/>
                  </a:schemeClr>
                </a:solidFill>
              </a:rPr>
              <a:t>-</a:t>
            </a:r>
            <a:r>
              <a:rPr lang="nl-NL" sz="2116" dirty="0">
                <a:solidFill>
                  <a:schemeClr val="bg1">
                    <a:lumMod val="50000"/>
                  </a:schemeClr>
                </a:solidFill>
                <a:latin typeface="+mn-lt"/>
              </a:rPr>
              <a:t>energie</a:t>
            </a:r>
          </a:p>
        </p:txBody>
      </p:sp>
      <p:pic>
        <p:nvPicPr>
          <p:cNvPr id="2054" name="Picture 6" descr="Πανελλήνιος Σύνδεσμος Διογκωμένης Πολυστερίνης: «Κατώτερος των περιστάσεων ο νέος ΚΕΝΑΚ»">
            <a:extLst>
              <a:ext uri="{FF2B5EF4-FFF2-40B4-BE49-F238E27FC236}">
                <a16:creationId xmlns:a16="http://schemas.microsoft.com/office/drawing/2014/main" id="{EDB8719C-BBC5-4664-B40E-F6384B3A51E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64535" y="3318680"/>
            <a:ext cx="4301413" cy="302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61206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sp>
        <p:nvSpPr>
          <p:cNvPr id="11" name="Tekstvak 10"/>
          <p:cNvSpPr txBox="1"/>
          <p:nvPr/>
        </p:nvSpPr>
        <p:spPr>
          <a:xfrm>
            <a:off x="467544" y="332656"/>
            <a:ext cx="5806847"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latin typeface="+mn-lt"/>
              </a:rPr>
              <a:t>BOUWKUNDIGE SCHIL</a:t>
            </a:r>
            <a:endParaRPr lang="nl-NL" sz="2116" dirty="0">
              <a:solidFill>
                <a:schemeClr val="bg1">
                  <a:lumMod val="50000"/>
                </a:schemeClr>
              </a:solidFill>
              <a:latin typeface="+mn-lt"/>
            </a:endParaRPr>
          </a:p>
        </p:txBody>
      </p:sp>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p:cNvSpPr txBox="1"/>
          <p:nvPr/>
        </p:nvSpPr>
        <p:spPr>
          <a:xfrm>
            <a:off x="467544" y="1101924"/>
            <a:ext cx="5472608" cy="3999556"/>
          </a:xfrm>
          <a:prstGeom prst="rect">
            <a:avLst/>
          </a:prstGeom>
          <a:noFill/>
        </p:spPr>
        <p:txBody>
          <a:bodyPr wrap="square">
            <a:spAutoFit/>
          </a:bodyPr>
          <a:lstStyle/>
          <a:p>
            <a:pPr defTabSz="895064" fontAlgn="auto">
              <a:spcBef>
                <a:spcPts val="0"/>
              </a:spcBef>
              <a:spcAft>
                <a:spcPts val="0"/>
              </a:spcAft>
              <a:defRPr/>
            </a:pPr>
            <a:r>
              <a:rPr lang="en-US" sz="2116" dirty="0" err="1">
                <a:solidFill>
                  <a:schemeClr val="bg1">
                    <a:lumMod val="50000"/>
                  </a:schemeClr>
                </a:solidFill>
                <a:latin typeface="+mn-lt"/>
              </a:rPr>
              <a:t>uitgangspunten</a:t>
            </a:r>
            <a:r>
              <a:rPr lang="en-US" sz="2116" dirty="0">
                <a:solidFill>
                  <a:schemeClr val="bg1">
                    <a:lumMod val="50000"/>
                  </a:schemeClr>
                </a:solidFill>
                <a:latin typeface="+mn-lt"/>
              </a:rPr>
              <a:t>:</a:t>
            </a:r>
            <a:br>
              <a:rPr lang="en-US" sz="2116" dirty="0">
                <a:solidFill>
                  <a:schemeClr val="bg1">
                    <a:lumMod val="50000"/>
                  </a:schemeClr>
                </a:solidFill>
                <a:latin typeface="+mn-lt"/>
              </a:rPr>
            </a:br>
            <a:endParaRPr lang="en-US" sz="2116" dirty="0">
              <a:solidFill>
                <a:schemeClr val="bg1">
                  <a:lumMod val="50000"/>
                </a:schemeClr>
              </a:solidFill>
              <a:latin typeface="+mn-lt"/>
            </a:endParaRPr>
          </a:p>
          <a:p>
            <a:pPr marL="342900" indent="-342900" defTabSz="895064" fontAlgn="auto">
              <a:spcBef>
                <a:spcPts val="0"/>
              </a:spcBef>
              <a:spcAft>
                <a:spcPts val="0"/>
              </a:spcAft>
              <a:buFontTx/>
              <a:buChar char="-"/>
              <a:defRPr/>
            </a:pPr>
            <a:r>
              <a:rPr lang="en-US" sz="2116" dirty="0" err="1">
                <a:solidFill>
                  <a:schemeClr val="bg1">
                    <a:lumMod val="50000"/>
                  </a:schemeClr>
                </a:solidFill>
              </a:rPr>
              <a:t>Isolatiewaarde</a:t>
            </a:r>
            <a:r>
              <a:rPr lang="en-US" sz="2116" dirty="0">
                <a:solidFill>
                  <a:schemeClr val="bg1">
                    <a:lumMod val="50000"/>
                  </a:schemeClr>
                </a:solidFill>
              </a:rPr>
              <a:t> cf. </a:t>
            </a:r>
            <a:r>
              <a:rPr lang="en-US" sz="2116" dirty="0" err="1">
                <a:solidFill>
                  <a:schemeClr val="bg1">
                    <a:lumMod val="50000"/>
                  </a:schemeClr>
                </a:solidFill>
              </a:rPr>
              <a:t>minimale</a:t>
            </a:r>
            <a:r>
              <a:rPr lang="en-US" sz="2116" dirty="0">
                <a:solidFill>
                  <a:schemeClr val="bg1">
                    <a:lumMod val="50000"/>
                  </a:schemeClr>
                </a:solidFill>
              </a:rPr>
              <a:t> </a:t>
            </a:r>
            <a:r>
              <a:rPr lang="en-US" sz="2116" dirty="0" err="1">
                <a:solidFill>
                  <a:schemeClr val="bg1">
                    <a:lumMod val="50000"/>
                  </a:schemeClr>
                </a:solidFill>
              </a:rPr>
              <a:t>bouwbesluit-eis</a:t>
            </a:r>
            <a:r>
              <a:rPr lang="en-US" sz="2116" dirty="0">
                <a:solidFill>
                  <a:schemeClr val="bg1">
                    <a:lumMod val="50000"/>
                  </a:schemeClr>
                </a:solidFill>
              </a:rPr>
              <a:t>:</a:t>
            </a:r>
          </a:p>
          <a:p>
            <a:pPr marL="800100" lvl="1" indent="-342900" defTabSz="895064">
              <a:buFontTx/>
              <a:buChar char="-"/>
              <a:defRPr/>
            </a:pPr>
            <a:r>
              <a:rPr lang="en-US" sz="2116" dirty="0" err="1">
                <a:solidFill>
                  <a:schemeClr val="bg1">
                    <a:lumMod val="50000"/>
                  </a:schemeClr>
                </a:solidFill>
                <a:latin typeface="+mn-lt"/>
              </a:rPr>
              <a:t>Vloer</a:t>
            </a:r>
            <a:r>
              <a:rPr lang="en-US" sz="2116" dirty="0">
                <a:solidFill>
                  <a:schemeClr val="bg1">
                    <a:lumMod val="50000"/>
                  </a:schemeClr>
                </a:solidFill>
                <a:latin typeface="+mn-lt"/>
              </a:rPr>
              <a:t>: </a:t>
            </a:r>
            <a:r>
              <a:rPr lang="en-US" sz="2116" dirty="0" err="1">
                <a:solidFill>
                  <a:schemeClr val="bg1">
                    <a:lumMod val="50000"/>
                  </a:schemeClr>
                </a:solidFill>
                <a:latin typeface="+mn-lt"/>
              </a:rPr>
              <a:t>Rc</a:t>
            </a:r>
            <a:r>
              <a:rPr lang="en-US" sz="2116" dirty="0">
                <a:solidFill>
                  <a:schemeClr val="bg1">
                    <a:lumMod val="50000"/>
                  </a:schemeClr>
                </a:solidFill>
                <a:latin typeface="+mn-lt"/>
              </a:rPr>
              <a:t>= 3,5</a:t>
            </a:r>
          </a:p>
          <a:p>
            <a:pPr marL="800100" lvl="1" indent="-342900" defTabSz="895064">
              <a:buFontTx/>
              <a:buChar char="-"/>
              <a:defRPr/>
            </a:pPr>
            <a:r>
              <a:rPr lang="en-US" sz="2116" dirty="0" err="1">
                <a:solidFill>
                  <a:schemeClr val="bg1">
                    <a:lumMod val="50000"/>
                  </a:schemeClr>
                </a:solidFill>
              </a:rPr>
              <a:t>Gevel</a:t>
            </a:r>
            <a:r>
              <a:rPr lang="en-US" sz="2116" dirty="0">
                <a:solidFill>
                  <a:schemeClr val="bg1">
                    <a:lumMod val="50000"/>
                  </a:schemeClr>
                </a:solidFill>
              </a:rPr>
              <a:t>: </a:t>
            </a:r>
            <a:r>
              <a:rPr lang="en-US" sz="2116" dirty="0" err="1">
                <a:solidFill>
                  <a:schemeClr val="bg1">
                    <a:lumMod val="50000"/>
                  </a:schemeClr>
                </a:solidFill>
              </a:rPr>
              <a:t>Rc</a:t>
            </a:r>
            <a:r>
              <a:rPr lang="en-US" sz="2116" dirty="0">
                <a:solidFill>
                  <a:schemeClr val="bg1">
                    <a:lumMod val="50000"/>
                  </a:schemeClr>
                </a:solidFill>
              </a:rPr>
              <a:t>= 4,5</a:t>
            </a:r>
          </a:p>
          <a:p>
            <a:pPr marL="800100" lvl="1" indent="-342900" defTabSz="895064">
              <a:buFontTx/>
              <a:buChar char="-"/>
              <a:defRPr/>
            </a:pPr>
            <a:r>
              <a:rPr lang="en-US" sz="2116" dirty="0" err="1">
                <a:solidFill>
                  <a:schemeClr val="bg1">
                    <a:lumMod val="50000"/>
                  </a:schemeClr>
                </a:solidFill>
              </a:rPr>
              <a:t>Dak</a:t>
            </a:r>
            <a:r>
              <a:rPr lang="en-US" sz="2116" dirty="0">
                <a:solidFill>
                  <a:schemeClr val="bg1">
                    <a:lumMod val="50000"/>
                  </a:schemeClr>
                </a:solidFill>
              </a:rPr>
              <a:t>: </a:t>
            </a:r>
            <a:r>
              <a:rPr lang="en-US" sz="2116" dirty="0" err="1">
                <a:solidFill>
                  <a:schemeClr val="bg1">
                    <a:lumMod val="50000"/>
                  </a:schemeClr>
                </a:solidFill>
              </a:rPr>
              <a:t>Rc</a:t>
            </a:r>
            <a:r>
              <a:rPr lang="en-US" sz="2116" dirty="0">
                <a:solidFill>
                  <a:schemeClr val="bg1">
                    <a:lumMod val="50000"/>
                  </a:schemeClr>
                </a:solidFill>
              </a:rPr>
              <a:t>= </a:t>
            </a:r>
            <a:r>
              <a:rPr lang="nl-NL" sz="2116" dirty="0">
                <a:solidFill>
                  <a:schemeClr val="bg1">
                    <a:lumMod val="50000"/>
                  </a:schemeClr>
                </a:solidFill>
              </a:rPr>
              <a:t>6</a:t>
            </a:r>
          </a:p>
          <a:p>
            <a:pPr marL="800100" lvl="1" indent="-342900" defTabSz="895064">
              <a:buFontTx/>
              <a:buChar char="-"/>
              <a:defRPr/>
            </a:pPr>
            <a:endParaRPr lang="nl-NL" sz="2116" dirty="0">
              <a:solidFill>
                <a:schemeClr val="bg1">
                  <a:lumMod val="50000"/>
                </a:schemeClr>
              </a:solidFill>
            </a:endParaRPr>
          </a:p>
          <a:p>
            <a:pPr marL="342900" indent="-342900" defTabSz="895064">
              <a:buFontTx/>
              <a:buChar char="-"/>
              <a:defRPr/>
            </a:pPr>
            <a:r>
              <a:rPr lang="nl-NL" sz="2116" dirty="0">
                <a:solidFill>
                  <a:schemeClr val="bg1">
                    <a:lumMod val="50000"/>
                  </a:schemeClr>
                </a:solidFill>
              </a:rPr>
              <a:t>Aluminium kozijnen (U=1,37)</a:t>
            </a:r>
          </a:p>
          <a:p>
            <a:pPr marL="342900" indent="-342900" defTabSz="895064">
              <a:buFontTx/>
              <a:buChar char="-"/>
              <a:defRPr/>
            </a:pPr>
            <a:endParaRPr lang="nl-NL" sz="2116" dirty="0">
              <a:solidFill>
                <a:schemeClr val="bg1">
                  <a:lumMod val="50000"/>
                </a:schemeClr>
              </a:solidFill>
            </a:endParaRPr>
          </a:p>
          <a:p>
            <a:pPr marL="342900" indent="-342900" defTabSz="895064">
              <a:buFontTx/>
              <a:buChar char="-"/>
              <a:defRPr/>
            </a:pPr>
            <a:r>
              <a:rPr lang="nl-NL" sz="2116" dirty="0">
                <a:solidFill>
                  <a:schemeClr val="bg1">
                    <a:lumMod val="50000"/>
                  </a:schemeClr>
                </a:solidFill>
              </a:rPr>
              <a:t>HR++ beglazing</a:t>
            </a:r>
          </a:p>
          <a:p>
            <a:pPr marL="800100" lvl="1" indent="-342900" defTabSz="895064">
              <a:buFontTx/>
              <a:buChar char="-"/>
              <a:defRPr/>
            </a:pPr>
            <a:endParaRPr lang="nl-NL" sz="2116" dirty="0">
              <a:solidFill>
                <a:schemeClr val="bg1">
                  <a:lumMod val="50000"/>
                </a:schemeClr>
              </a:solidFill>
            </a:endParaRPr>
          </a:p>
          <a:p>
            <a:pPr marL="800100" lvl="1" indent="-342900" defTabSz="895064">
              <a:buFontTx/>
              <a:buChar char="-"/>
              <a:defRPr/>
            </a:pPr>
            <a:endParaRPr lang="nl-NL" sz="2116" dirty="0">
              <a:solidFill>
                <a:schemeClr val="bg1">
                  <a:lumMod val="50000"/>
                </a:schemeClr>
              </a:solidFill>
              <a:latin typeface="+mn-lt"/>
            </a:endParaRPr>
          </a:p>
        </p:txBody>
      </p:sp>
      <p:pic>
        <p:nvPicPr>
          <p:cNvPr id="7174" name="Picture 6" descr="Afbeeldingsresultaat voor isolatie  woning">
            <a:extLst>
              <a:ext uri="{FF2B5EF4-FFF2-40B4-BE49-F238E27FC236}">
                <a16:creationId xmlns:a16="http://schemas.microsoft.com/office/drawing/2014/main" id="{876E8DEE-0994-4658-A42F-E7D61850DED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67864" y="2584580"/>
            <a:ext cx="4905561" cy="409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83490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260648"/>
            <a:ext cx="1236242" cy="415736"/>
          </a:xfrm>
          <a:prstGeom prst="rect">
            <a:avLst/>
          </a:prstGeom>
        </p:spPr>
      </p:pic>
      <p:sp>
        <p:nvSpPr>
          <p:cNvPr id="11" name="Tekstvak 10"/>
          <p:cNvSpPr txBox="1"/>
          <p:nvPr/>
        </p:nvSpPr>
        <p:spPr>
          <a:xfrm>
            <a:off x="467544" y="332656"/>
            <a:ext cx="5806848" cy="417935"/>
          </a:xfrm>
          <a:prstGeom prst="rect">
            <a:avLst/>
          </a:prstGeom>
          <a:noFill/>
        </p:spPr>
        <p:txBody>
          <a:bodyPr wrap="square">
            <a:spAutoFit/>
          </a:bodyPr>
          <a:lstStyle/>
          <a:p>
            <a:pPr defTabSz="895064" fontAlgn="auto">
              <a:spcBef>
                <a:spcPts val="0"/>
              </a:spcBef>
              <a:spcAft>
                <a:spcPts val="0"/>
              </a:spcAft>
              <a:defRPr/>
            </a:pPr>
            <a:r>
              <a:rPr lang="en-US" sz="2116" dirty="0">
                <a:solidFill>
                  <a:schemeClr val="bg1">
                    <a:lumMod val="50000"/>
                  </a:schemeClr>
                </a:solidFill>
              </a:rPr>
              <a:t>VERWARMING / WARMTAPWATER</a:t>
            </a:r>
            <a:endParaRPr lang="nl-NL" sz="2116" dirty="0">
              <a:solidFill>
                <a:schemeClr val="bg1">
                  <a:lumMod val="50000"/>
                </a:schemeClr>
              </a:solidFill>
            </a:endParaRPr>
          </a:p>
        </p:txBody>
      </p:sp>
      <p:pic>
        <p:nvPicPr>
          <p:cNvPr id="6" name="Afbeelding 22" descr="logo_vermee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31" y="6415638"/>
            <a:ext cx="9158933" cy="4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p:cNvSpPr txBox="1"/>
          <p:nvPr/>
        </p:nvSpPr>
        <p:spPr>
          <a:xfrm>
            <a:off x="467543" y="1101924"/>
            <a:ext cx="6950293" cy="4325158"/>
          </a:xfrm>
          <a:prstGeom prst="rect">
            <a:avLst/>
          </a:prstGeom>
          <a:noFill/>
        </p:spPr>
        <p:txBody>
          <a:bodyPr wrap="square">
            <a:spAutoFit/>
          </a:bodyPr>
          <a:lstStyle/>
          <a:p>
            <a:pPr defTabSz="895064" fontAlgn="auto">
              <a:spcBef>
                <a:spcPts val="0"/>
              </a:spcBef>
              <a:spcAft>
                <a:spcPts val="0"/>
              </a:spcAft>
              <a:defRPr/>
            </a:pPr>
            <a:r>
              <a:rPr lang="nl-NL" sz="2116" dirty="0">
                <a:solidFill>
                  <a:schemeClr val="bg1">
                    <a:lumMod val="50000"/>
                  </a:schemeClr>
                </a:solidFill>
                <a:latin typeface="+mn-lt"/>
              </a:rPr>
              <a:t>Lucht warmtepomp</a:t>
            </a:r>
          </a:p>
          <a:p>
            <a:pPr defTabSz="895064" fontAlgn="auto">
              <a:spcBef>
                <a:spcPts val="0"/>
              </a:spcBef>
              <a:spcAft>
                <a:spcPts val="0"/>
              </a:spcAft>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r>
              <a:rPr lang="nl-NL" sz="2116" dirty="0">
                <a:solidFill>
                  <a:schemeClr val="bg1">
                    <a:lumMod val="50000"/>
                  </a:schemeClr>
                </a:solidFill>
                <a:latin typeface="+mn-lt"/>
              </a:rPr>
              <a:t>Met binnen en buitenunit per woning</a:t>
            </a:r>
          </a:p>
          <a:p>
            <a:pPr marL="342900" indent="-342900" defTabSz="895064" fontAlgn="auto">
              <a:spcBef>
                <a:spcPts val="0"/>
              </a:spcBef>
              <a:spcAft>
                <a:spcPts val="0"/>
              </a:spcAft>
              <a:buFontTx/>
              <a:buChar char="-"/>
              <a:defRPr/>
            </a:pPr>
            <a:r>
              <a:rPr lang="nl-NL" sz="2116" dirty="0">
                <a:solidFill>
                  <a:schemeClr val="bg1">
                    <a:lumMod val="50000"/>
                  </a:schemeClr>
                </a:solidFill>
              </a:rPr>
              <a:t>Buitenunit komt in de tuin</a:t>
            </a: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defTabSz="895064" fontAlgn="auto">
              <a:spcBef>
                <a:spcPts val="0"/>
              </a:spcBef>
              <a:spcAft>
                <a:spcPts val="0"/>
              </a:spcAft>
              <a:defRPr/>
            </a:pPr>
            <a:endParaRPr lang="nl-NL" sz="2116" dirty="0">
              <a:solidFill>
                <a:schemeClr val="bg1">
                  <a:lumMod val="50000"/>
                </a:schemeClr>
              </a:solidFill>
            </a:endParaRPr>
          </a:p>
          <a:p>
            <a:pPr defTabSz="895064" fontAlgn="auto">
              <a:spcBef>
                <a:spcPts val="0"/>
              </a:spcBef>
              <a:spcAft>
                <a:spcPts val="0"/>
              </a:spcAft>
              <a:defRPr/>
            </a:pPr>
            <a:endParaRPr lang="nl-NL" sz="2116" dirty="0">
              <a:solidFill>
                <a:schemeClr val="bg1">
                  <a:lumMod val="50000"/>
                </a:schemeClr>
              </a:solidFill>
            </a:endParaRPr>
          </a:p>
          <a:p>
            <a:pPr defTabSz="895064" fontAlgn="auto">
              <a:spcBef>
                <a:spcPts val="0"/>
              </a:spcBef>
              <a:spcAft>
                <a:spcPts val="0"/>
              </a:spcAft>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marL="342900" indent="-342900" defTabSz="895064" fontAlgn="auto">
              <a:spcBef>
                <a:spcPts val="0"/>
              </a:spcBef>
              <a:spcAft>
                <a:spcPts val="0"/>
              </a:spcAft>
              <a:buFontTx/>
              <a:buChar char="-"/>
              <a:defRPr/>
            </a:pPr>
            <a:endParaRPr lang="nl-NL" sz="2116" dirty="0">
              <a:solidFill>
                <a:schemeClr val="bg1">
                  <a:lumMod val="50000"/>
                </a:schemeClr>
              </a:solidFill>
            </a:endParaRPr>
          </a:p>
          <a:p>
            <a:pPr defTabSz="895064" fontAlgn="auto">
              <a:spcBef>
                <a:spcPts val="0"/>
              </a:spcBef>
              <a:spcAft>
                <a:spcPts val="0"/>
              </a:spcAft>
              <a:defRPr/>
            </a:pPr>
            <a:endParaRPr lang="nl-NL" sz="2116" dirty="0">
              <a:solidFill>
                <a:schemeClr val="bg1">
                  <a:lumMod val="50000"/>
                </a:schemeClr>
              </a:solidFill>
            </a:endParaRPr>
          </a:p>
          <a:p>
            <a:pPr marL="800100" lvl="1" indent="-342900" defTabSz="895064">
              <a:buFontTx/>
              <a:buChar char="-"/>
              <a:defRPr/>
            </a:pPr>
            <a:endParaRPr lang="nl-NL" sz="2116" dirty="0">
              <a:solidFill>
                <a:schemeClr val="bg1">
                  <a:lumMod val="50000"/>
                </a:schemeClr>
              </a:solidFill>
              <a:latin typeface="+mn-lt"/>
            </a:endParaRPr>
          </a:p>
        </p:txBody>
      </p:sp>
      <p:pic>
        <p:nvPicPr>
          <p:cNvPr id="9" name="Picture 4" descr="https://warmtepompenadvies.be/wp-content/uploads/4-2-Lucht-lucht-warmtepompen.jpg">
            <a:extLst>
              <a:ext uri="{FF2B5EF4-FFF2-40B4-BE49-F238E27FC236}">
                <a16:creationId xmlns:a16="http://schemas.microsoft.com/office/drawing/2014/main" id="{16739A4C-21A1-449A-BE0E-6805848BAC5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57485" y="821851"/>
            <a:ext cx="3120701" cy="31207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relateerde afbeelding">
            <a:extLst>
              <a:ext uri="{FF2B5EF4-FFF2-40B4-BE49-F238E27FC236}">
                <a16:creationId xmlns:a16="http://schemas.microsoft.com/office/drawing/2014/main" id="{5F4C32A7-6BF5-4629-B8A2-F3EF1229155F}"/>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3899" y="2677926"/>
            <a:ext cx="2881079" cy="395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86654"/>
      </p:ext>
    </p:extLst>
  </p:cSld>
  <p:clrMapOvr>
    <a:masterClrMapping/>
  </p:clrMapOvr>
  <p:transition spd="med">
    <p:fade/>
  </p:transition>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2200</TotalTime>
  <Words>617</Words>
  <Application>Microsoft Macintosh PowerPoint</Application>
  <PresentationFormat>Diavoorstelling (4:3)</PresentationFormat>
  <Paragraphs>200</Paragraphs>
  <Slides>21</Slides>
  <Notes>21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21</vt:i4>
      </vt:variant>
    </vt:vector>
  </HeadingPairs>
  <TitlesOfParts>
    <vt:vector size="25" baseType="lpstr">
      <vt:lpstr>Arial</vt:lpstr>
      <vt:lpstr>Calibri</vt:lpstr>
      <vt:lpstr>Wingdings</vt:lpstr>
      <vt:lpstr>Office-thema</vt:lpstr>
      <vt:lpstr>PowerPoint-presentatie</vt:lpstr>
      <vt:lpstr>Agenda</vt:lpstr>
      <vt:lpstr>Directiebesluit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Vervolgbijeenkomsten</vt:lpstr>
      <vt:lpstr>Vervolg ontwikkelproces</vt:lpstr>
      <vt:lpstr>Proef woningkeuze</vt:lpstr>
      <vt:lpstr>Tot de volgende keer</vt:lpstr>
    </vt:vector>
  </TitlesOfParts>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Dennis</dc:creator>
  <cp:lastModifiedBy>Adrienne Peters</cp:lastModifiedBy>
  <cp:revision>87</cp:revision>
  <dcterms:created xsi:type="dcterms:W3CDTF">2017-03-06T14:46:19Z</dcterms:created>
  <dcterms:modified xsi:type="dcterms:W3CDTF">2018-10-16T13:35:51Z</dcterms:modified>
</cp:coreProperties>
</file>